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73" r:id="rId5"/>
    <p:sldId id="257" r:id="rId6"/>
    <p:sldId id="258" r:id="rId7"/>
    <p:sldId id="265" r:id="rId8"/>
    <p:sldId id="269" r:id="rId9"/>
    <p:sldId id="276" r:id="rId10"/>
    <p:sldId id="277" r:id="rId11"/>
    <p:sldId id="278" r:id="rId12"/>
    <p:sldId id="279" r:id="rId13"/>
    <p:sldId id="280" r:id="rId14"/>
    <p:sldId id="281" r:id="rId15"/>
    <p:sldId id="282" r:id="rId16"/>
    <p:sldId id="275" r:id="rId17"/>
    <p:sldId id="283" r:id="rId18"/>
    <p:sldId id="284" r:id="rId19"/>
    <p:sldId id="266" r:id="rId20"/>
    <p:sldId id="285" r:id="rId21"/>
    <p:sldId id="286" r:id="rId22"/>
    <p:sldId id="287" r:id="rId23"/>
    <p:sldId id="260" r:id="rId24"/>
    <p:sldId id="288" r:id="rId25"/>
  </p:sldIdLst>
  <p:sldSz cx="9144000" cy="6858000"/>
  <p:notesSz cx="6858000" cy="9144000"/>
  <p:embeddedFontLst>
    <p:embeddedFont>
      <p:font typeface="SimSun" panose="02010600030101010101" pitchFamily="2" charset="-122"/>
      <p:regular r:id="rId29"/>
    </p:embeddedFont>
    <p:embeddedFont>
      <p:font typeface="Helvetica Neue" panose="020B0604020202020204"/>
      <p:regular r:id="rId30"/>
      <p:italic r:id="rId31"/>
    </p:embeddedFont>
    <p:embeddedFont>
      <p:font typeface="Helvetica Neue Light" panose="020B0604020202020204"/>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40"/>
        <p:guide pos="287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4" name="Google Shape;114;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0" name="Google Shape;120;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ddfcc13d3f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9" name="Google Shape;139;gddfcc13d3f_0_1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ddfcc13d3f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9" name="Google Shape;139;gddfcc13d3f_0_1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0" name="Google Shape;120;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dfcc13d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gddfcc13d3f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4_Title/Subtitle Blue">
  <p:cSld name="4_Title/Subtitle Blue">
    <p:bg>
      <p:bgPr>
        <a:solidFill>
          <a:schemeClr val="lt1">
            <a:alpha val="78823"/>
          </a:schemeClr>
        </a:solidFill>
        <a:effectLst/>
      </p:bgPr>
    </p:bg>
    <p:spTree>
      <p:nvGrpSpPr>
        <p:cNvPr id="14" name="Shape 14"/>
        <p:cNvGrpSpPr/>
        <p:nvPr/>
      </p:nvGrpSpPr>
      <p:grpSpPr>
        <a:xfrm>
          <a:off x="0" y="0"/>
          <a:ext cx="0" cy="0"/>
          <a:chOff x="0" y="0"/>
          <a:chExt cx="0" cy="0"/>
        </a:xfrm>
      </p:grpSpPr>
      <p:sp>
        <p:nvSpPr>
          <p:cNvPr id="15" name="Google Shape;15;p2"/>
          <p:cNvSpPr/>
          <p:nvPr/>
        </p:nvSpPr>
        <p:spPr>
          <a:xfrm>
            <a:off x="0" y="4301068"/>
            <a:ext cx="9144000" cy="2556933"/>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 name="Google Shape;16;p2"/>
          <p:cNvSpPr txBox="1"/>
          <p:nvPr>
            <p:ph type="title"/>
          </p:nvPr>
        </p:nvSpPr>
        <p:spPr>
          <a:xfrm>
            <a:off x="228600" y="4343401"/>
            <a:ext cx="89154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
          <p:cNvSpPr txBox="1"/>
          <p:nvPr>
            <p:ph type="body" idx="1"/>
          </p:nvPr>
        </p:nvSpPr>
        <p:spPr>
          <a:xfrm>
            <a:off x="411480" y="5220389"/>
            <a:ext cx="873252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pic>
        <p:nvPicPr>
          <p:cNvPr id="18" name="Google Shape;18;p2"/>
          <p:cNvPicPr preferRelativeResize="0"/>
          <p:nvPr/>
        </p:nvPicPr>
        <p:blipFill rotWithShape="1">
          <a:blip r:embed="rId2"/>
          <a:srcRect/>
          <a:stretch>
            <a:fillRect/>
          </a:stretch>
        </p:blipFill>
        <p:spPr>
          <a:xfrm>
            <a:off x="7086600" y="1700785"/>
            <a:ext cx="1819615" cy="435463"/>
          </a:xfrm>
          <a:prstGeom prst="rect">
            <a:avLst/>
          </a:prstGeom>
          <a:noFill/>
          <a:ln>
            <a:noFill/>
          </a:ln>
        </p:spPr>
      </p:pic>
      <p:pic>
        <p:nvPicPr>
          <p:cNvPr id="19" name="Google Shape;19;p2"/>
          <p:cNvPicPr preferRelativeResize="0"/>
          <p:nvPr/>
        </p:nvPicPr>
        <p:blipFill rotWithShape="1">
          <a:blip r:embed="rId3"/>
          <a:srcRect t="18751" b="45624"/>
          <a:stretch>
            <a:fillRect/>
          </a:stretch>
        </p:blipFill>
        <p:spPr>
          <a:xfrm>
            <a:off x="0" y="0"/>
            <a:ext cx="9144000" cy="4343400"/>
          </a:xfrm>
          <a:prstGeom prst="rect">
            <a:avLst/>
          </a:prstGeom>
          <a:noFill/>
          <a:ln>
            <a:noFill/>
          </a:ln>
        </p:spPr>
      </p:pic>
      <p:sp>
        <p:nvSpPr>
          <p:cNvPr id="20" name="Google Shape;20;p2"/>
          <p:cNvSpPr/>
          <p:nvPr/>
        </p:nvSpPr>
        <p:spPr>
          <a:xfrm>
            <a:off x="0" y="4344924"/>
            <a:ext cx="9144000" cy="36576"/>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21" name="Google Shape;21;p2"/>
          <p:cNvPicPr preferRelativeResize="0"/>
          <p:nvPr/>
        </p:nvPicPr>
        <p:blipFill rotWithShape="1">
          <a:blip r:embed="rId2"/>
          <a:srcRect/>
          <a:stretch>
            <a:fillRect/>
          </a:stretch>
        </p:blipFill>
        <p:spPr>
          <a:xfrm>
            <a:off x="6493424" y="6344000"/>
            <a:ext cx="1414368" cy="338481"/>
          </a:xfrm>
          <a:prstGeom prst="rect">
            <a:avLst/>
          </a:prstGeom>
          <a:noFill/>
          <a:ln>
            <a:noFill/>
          </a:ln>
        </p:spPr>
      </p:pic>
      <p:sp>
        <p:nvSpPr>
          <p:cNvPr id="22" name="Google Shape;22;p2"/>
          <p:cNvSpPr txBox="1"/>
          <p:nvPr/>
        </p:nvSpPr>
        <p:spPr>
          <a:xfrm>
            <a:off x="7979324" y="6365410"/>
            <a:ext cx="9932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rPr>
              <a:t>KATZ SCHOOL</a:t>
            </a:r>
            <a:endParaRPr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cxnSp>
        <p:nvCxnSpPr>
          <p:cNvPr id="23" name="Google Shape;23;p2"/>
          <p:cNvCxnSpPr/>
          <p:nvPr/>
        </p:nvCxnSpPr>
        <p:spPr>
          <a:xfrm>
            <a:off x="7979323" y="6367300"/>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matchingName="Section Break Alternate">
  <p:cSld name="SECTION_HEADER">
    <p:spTree>
      <p:nvGrpSpPr>
        <p:cNvPr id="66" name="Shape 66"/>
        <p:cNvGrpSpPr/>
        <p:nvPr/>
      </p:nvGrpSpPr>
      <p:grpSpPr>
        <a:xfrm>
          <a:off x="0" y="0"/>
          <a:ext cx="0" cy="0"/>
          <a:chOff x="0" y="0"/>
          <a:chExt cx="0" cy="0"/>
        </a:xfrm>
      </p:grpSpPr>
      <p:sp>
        <p:nvSpPr>
          <p:cNvPr id="67" name="Google Shape;67;p11"/>
          <p:cNvSpPr/>
          <p:nvPr/>
        </p:nvSpPr>
        <p:spPr>
          <a:xfrm>
            <a:off x="0" y="6"/>
            <a:ext cx="9144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8" name="Google Shape;68;p11"/>
          <p:cNvSpPr txBox="1"/>
          <p:nvPr>
            <p:ph type="title"/>
          </p:nvPr>
        </p:nvSpPr>
        <p:spPr>
          <a:xfrm>
            <a:off x="829818" y="1173575"/>
            <a:ext cx="747522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5400" b="0" cap="none">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11"/>
          <p:cNvSpPr txBox="1"/>
          <p:nvPr>
            <p:ph type="body" idx="1"/>
          </p:nvPr>
        </p:nvSpPr>
        <p:spPr>
          <a:xfrm>
            <a:off x="1282448" y="3006609"/>
            <a:ext cx="6576822"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rgbClr val="959595"/>
                </a:solidFill>
                <a:latin typeface="Helvetica Neue" panose="020B0604020202020204"/>
                <a:ea typeface="Helvetica Neue" panose="020B0604020202020204"/>
                <a:cs typeface="Helvetica Neue" panose="020B0604020202020204"/>
                <a:sym typeface="Helvetica Neue" panose="020B0604020202020204"/>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p:txBody>
      </p:sp>
      <p:sp>
        <p:nvSpPr>
          <p:cNvPr id="70" name="Google Shape;70;p11"/>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ection Break Alternate">
  <p:cSld name="1_Section Break Alternate">
    <p:bg>
      <p:bgPr>
        <a:solidFill>
          <a:srgbClr val="002142"/>
        </a:solidFill>
        <a:effectLst/>
      </p:bgPr>
    </p:bg>
    <p:spTree>
      <p:nvGrpSpPr>
        <p:cNvPr id="71" name="Shape 71"/>
        <p:cNvGrpSpPr/>
        <p:nvPr/>
      </p:nvGrpSpPr>
      <p:grpSpPr>
        <a:xfrm>
          <a:off x="0" y="0"/>
          <a:ext cx="0" cy="0"/>
          <a:chOff x="0" y="0"/>
          <a:chExt cx="0" cy="0"/>
        </a:xfrm>
      </p:grpSpPr>
      <p:sp>
        <p:nvSpPr>
          <p:cNvPr id="72" name="Google Shape;72;p12"/>
          <p:cNvSpPr/>
          <p:nvPr/>
        </p:nvSpPr>
        <p:spPr>
          <a:xfrm>
            <a:off x="0" y="6"/>
            <a:ext cx="9144000" cy="61552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2"/>
          <p:cNvSpPr txBox="1"/>
          <p:nvPr>
            <p:ph type="title"/>
          </p:nvPr>
        </p:nvSpPr>
        <p:spPr>
          <a:xfrm>
            <a:off x="829818" y="1173575"/>
            <a:ext cx="747522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5400" b="0"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12"/>
          <p:cNvSpPr txBox="1"/>
          <p:nvPr>
            <p:ph type="body" idx="1"/>
          </p:nvPr>
        </p:nvSpPr>
        <p:spPr>
          <a:xfrm>
            <a:off x="1282448" y="3006609"/>
            <a:ext cx="6576822"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p:txBody>
      </p:sp>
      <p:sp>
        <p:nvSpPr>
          <p:cNvPr id="75" name="Google Shape;75;p12"/>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ntent (Smaller)">
  <p:cSld name="One Content (Smaller)">
    <p:spTree>
      <p:nvGrpSpPr>
        <p:cNvPr id="76" name="Shape 76"/>
        <p:cNvGrpSpPr/>
        <p:nvPr/>
      </p:nvGrpSpPr>
      <p:grpSpPr>
        <a:xfrm>
          <a:off x="0" y="0"/>
          <a:ext cx="0" cy="0"/>
          <a:chOff x="0" y="0"/>
          <a:chExt cx="0" cy="0"/>
        </a:xfrm>
      </p:grpSpPr>
      <p:sp>
        <p:nvSpPr>
          <p:cNvPr id="77" name="Google Shape;77;p13"/>
          <p:cNvSpPr txBox="1"/>
          <p:nvPr>
            <p:ph type="body" idx="1"/>
          </p:nvPr>
        </p:nvSpPr>
        <p:spPr>
          <a:xfrm>
            <a:off x="1" y="1143000"/>
            <a:ext cx="913223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17500" algn="l">
              <a:lnSpc>
                <a:spcPct val="100000"/>
              </a:lnSpc>
              <a:spcBef>
                <a:spcPts val="2400"/>
              </a:spcBef>
              <a:spcAft>
                <a:spcPts val="0"/>
              </a:spcAft>
              <a:buSzPts val="1400"/>
              <a:buChar char="•"/>
              <a:defRPr sz="14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04800" algn="l">
              <a:lnSpc>
                <a:spcPct val="100000"/>
              </a:lnSpc>
              <a:spcBef>
                <a:spcPts val="2400"/>
              </a:spcBef>
              <a:spcAft>
                <a:spcPts val="0"/>
              </a:spcAft>
              <a:buSzPts val="1200"/>
              <a:buChar char="•"/>
              <a:defRPr sz="12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8" name="Google Shape;78;p13"/>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3600">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9" name="Google Shape;79;p13"/>
          <p:cNvSpPr txBox="1"/>
          <p:nvPr>
            <p:ph type="sldNum" idx="12"/>
          </p:nvPr>
        </p:nvSpPr>
        <p:spPr>
          <a:xfrm>
            <a:off x="8286750" y="6403756"/>
            <a:ext cx="51435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One Content (Smaller)">
  <p:cSld name="1_One Content (Smaller)">
    <p:bg>
      <p:bgPr>
        <a:solidFill>
          <a:srgbClr val="002142"/>
        </a:solidFill>
        <a:effectLst/>
      </p:bgPr>
    </p:bg>
    <p:spTree>
      <p:nvGrpSpPr>
        <p:cNvPr id="80" name="Shape 80"/>
        <p:cNvGrpSpPr/>
        <p:nvPr/>
      </p:nvGrpSpPr>
      <p:grpSpPr>
        <a:xfrm>
          <a:off x="0" y="0"/>
          <a:ext cx="0" cy="0"/>
          <a:chOff x="0" y="0"/>
          <a:chExt cx="0" cy="0"/>
        </a:xfrm>
      </p:grpSpPr>
      <p:sp>
        <p:nvSpPr>
          <p:cNvPr id="81" name="Google Shape;81;p14"/>
          <p:cNvSpPr txBox="1"/>
          <p:nvPr>
            <p:ph type="body" idx="1"/>
          </p:nvPr>
        </p:nvSpPr>
        <p:spPr>
          <a:xfrm>
            <a:off x="1" y="1143000"/>
            <a:ext cx="913223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17500" algn="l">
              <a:lnSpc>
                <a:spcPct val="100000"/>
              </a:lnSpc>
              <a:spcBef>
                <a:spcPts val="2400"/>
              </a:spcBef>
              <a:spcAft>
                <a:spcPts val="0"/>
              </a:spcAft>
              <a:buSzPts val="1400"/>
              <a:buChar char="•"/>
              <a:defRPr sz="1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04800" algn="l">
              <a:lnSpc>
                <a:spcPct val="100000"/>
              </a:lnSpc>
              <a:spcBef>
                <a:spcPts val="2400"/>
              </a:spcBef>
              <a:spcAft>
                <a:spcPts val="0"/>
              </a:spcAft>
              <a:buSzPts val="1200"/>
              <a:buChar char="•"/>
              <a:defRPr sz="12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2" name="Google Shape;82;p14"/>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3600">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3" name="Google Shape;83;p14"/>
          <p:cNvSpPr txBox="1"/>
          <p:nvPr>
            <p:ph type="sldNum" idx="12"/>
          </p:nvPr>
        </p:nvSpPr>
        <p:spPr>
          <a:xfrm>
            <a:off x="8286750" y="6403756"/>
            <a:ext cx="51435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Smaller)">
  <p:cSld name="Two Content (Smaller)">
    <p:spTree>
      <p:nvGrpSpPr>
        <p:cNvPr id="84" name="Shape 84"/>
        <p:cNvGrpSpPr/>
        <p:nvPr/>
      </p:nvGrpSpPr>
      <p:grpSpPr>
        <a:xfrm>
          <a:off x="0" y="0"/>
          <a:ext cx="0" cy="0"/>
          <a:chOff x="0" y="0"/>
          <a:chExt cx="0" cy="0"/>
        </a:xfrm>
      </p:grpSpPr>
      <p:sp>
        <p:nvSpPr>
          <p:cNvPr id="85" name="Google Shape;85;p15"/>
          <p:cNvSpPr txBox="1"/>
          <p:nvPr>
            <p:ph type="title"/>
          </p:nvPr>
        </p:nvSpPr>
        <p:spPr>
          <a:xfrm>
            <a:off x="-11760" y="19"/>
            <a:ext cx="9144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sz="3600">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6" name="Google Shape;86;p15"/>
          <p:cNvSpPr txBox="1"/>
          <p:nvPr>
            <p:ph type="body" idx="1"/>
          </p:nvPr>
        </p:nvSpPr>
        <p:spPr>
          <a:xfrm>
            <a:off x="1539" y="1143000"/>
            <a:ext cx="4570462"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p:txBody>
      </p:sp>
      <p:sp>
        <p:nvSpPr>
          <p:cNvPr id="87" name="Google Shape;87;p15"/>
          <p:cNvSpPr txBox="1"/>
          <p:nvPr>
            <p:ph type="body" idx="2"/>
          </p:nvPr>
        </p:nvSpPr>
        <p:spPr>
          <a:xfrm>
            <a:off x="4581525" y="1143000"/>
            <a:ext cx="4550715" cy="502920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400"/>
              <a:buNone/>
              <a:defRPr sz="2400" b="0" i="0">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30200" algn="l">
              <a:lnSpc>
                <a:spcPct val="90000"/>
              </a:lnSpc>
              <a:spcBef>
                <a:spcPts val="2400"/>
              </a:spcBef>
              <a:spcAft>
                <a:spcPts val="0"/>
              </a:spcAft>
              <a:buSzPts val="1600"/>
              <a:buChar char="•"/>
              <a:defRPr>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8" name="Google Shape;88;p15"/>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Smaller)">
  <p:cSld name="1_Two Content (Smaller)">
    <p:bg>
      <p:bgPr>
        <a:solidFill>
          <a:srgbClr val="002142"/>
        </a:solidFill>
        <a:effectLst/>
      </p:bgPr>
    </p:bg>
    <p:spTree>
      <p:nvGrpSpPr>
        <p:cNvPr id="89" name="Shape 89"/>
        <p:cNvGrpSpPr/>
        <p:nvPr/>
      </p:nvGrpSpPr>
      <p:grpSpPr>
        <a:xfrm>
          <a:off x="0" y="0"/>
          <a:ext cx="0" cy="0"/>
          <a:chOff x="0" y="0"/>
          <a:chExt cx="0" cy="0"/>
        </a:xfrm>
      </p:grpSpPr>
      <p:sp>
        <p:nvSpPr>
          <p:cNvPr id="90" name="Google Shape;90;p16"/>
          <p:cNvSpPr txBox="1"/>
          <p:nvPr>
            <p:ph type="title"/>
          </p:nvPr>
        </p:nvSpPr>
        <p:spPr>
          <a:xfrm>
            <a:off x="-11760" y="19"/>
            <a:ext cx="9144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sz="360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1" name="Google Shape;91;p16"/>
          <p:cNvSpPr txBox="1"/>
          <p:nvPr>
            <p:ph type="body" idx="1"/>
          </p:nvPr>
        </p:nvSpPr>
        <p:spPr>
          <a:xfrm>
            <a:off x="1539" y="1143000"/>
            <a:ext cx="4570462"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p:txBody>
      </p:sp>
      <p:sp>
        <p:nvSpPr>
          <p:cNvPr id="92" name="Google Shape;92;p16"/>
          <p:cNvSpPr txBox="1"/>
          <p:nvPr>
            <p:ph type="body" idx="2"/>
          </p:nvPr>
        </p:nvSpPr>
        <p:spPr>
          <a:xfrm>
            <a:off x="4581525" y="1143000"/>
            <a:ext cx="4550715" cy="502920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30200" algn="l">
              <a:lnSpc>
                <a:spcPct val="90000"/>
              </a:lnSpc>
              <a:spcBef>
                <a:spcPts val="2400"/>
              </a:spcBef>
              <a:spcAft>
                <a:spcPts val="0"/>
              </a:spcAft>
              <a:buSzPts val="1600"/>
              <a:buChar char="•"/>
              <a:defRPr>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93" name="Google Shape;93;p16"/>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Break Alternate (Smaller)">
  <p:cSld name="Section Break Alternate (Smaller)">
    <p:spTree>
      <p:nvGrpSpPr>
        <p:cNvPr id="94" name="Shape 94"/>
        <p:cNvGrpSpPr/>
        <p:nvPr/>
      </p:nvGrpSpPr>
      <p:grpSpPr>
        <a:xfrm>
          <a:off x="0" y="0"/>
          <a:ext cx="0" cy="0"/>
          <a:chOff x="0" y="0"/>
          <a:chExt cx="0" cy="0"/>
        </a:xfrm>
      </p:grpSpPr>
      <p:sp>
        <p:nvSpPr>
          <p:cNvPr id="95" name="Google Shape;95;p17"/>
          <p:cNvSpPr/>
          <p:nvPr/>
        </p:nvSpPr>
        <p:spPr>
          <a:xfrm>
            <a:off x="0" y="6"/>
            <a:ext cx="9144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 name="Google Shape;96;p17"/>
          <p:cNvSpPr txBox="1"/>
          <p:nvPr>
            <p:ph type="title"/>
          </p:nvPr>
        </p:nvSpPr>
        <p:spPr>
          <a:xfrm>
            <a:off x="829818" y="1173575"/>
            <a:ext cx="747522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4800" b="0" cap="none">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7"/>
          <p:cNvSpPr txBox="1"/>
          <p:nvPr>
            <p:ph type="body" idx="1"/>
          </p:nvPr>
        </p:nvSpPr>
        <p:spPr>
          <a:xfrm>
            <a:off x="1282448" y="3006609"/>
            <a:ext cx="6576822"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rgbClr val="959595"/>
                </a:solidFill>
                <a:latin typeface="Helvetica Neue" panose="020B0604020202020204"/>
                <a:ea typeface="Helvetica Neue" panose="020B0604020202020204"/>
                <a:cs typeface="Helvetica Neue" panose="020B0604020202020204"/>
                <a:sym typeface="Helvetica Neue" panose="020B0604020202020204"/>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p:txBody>
      </p:sp>
      <p:sp>
        <p:nvSpPr>
          <p:cNvPr id="98" name="Google Shape;98;p17"/>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ection Break Alternate (Smaller)">
  <p:cSld name="1_Section Break Alternate (Smaller)">
    <p:bg>
      <p:bgPr>
        <a:solidFill>
          <a:srgbClr val="002142"/>
        </a:solidFill>
        <a:effectLst/>
      </p:bgPr>
    </p:bg>
    <p:spTree>
      <p:nvGrpSpPr>
        <p:cNvPr id="99" name="Shape 99"/>
        <p:cNvGrpSpPr/>
        <p:nvPr/>
      </p:nvGrpSpPr>
      <p:grpSpPr>
        <a:xfrm>
          <a:off x="0" y="0"/>
          <a:ext cx="0" cy="0"/>
          <a:chOff x="0" y="0"/>
          <a:chExt cx="0" cy="0"/>
        </a:xfrm>
      </p:grpSpPr>
      <p:sp>
        <p:nvSpPr>
          <p:cNvPr id="100" name="Google Shape;100;p18"/>
          <p:cNvSpPr/>
          <p:nvPr/>
        </p:nvSpPr>
        <p:spPr>
          <a:xfrm>
            <a:off x="0" y="6"/>
            <a:ext cx="9144000" cy="6155267"/>
          </a:xfrm>
          <a:prstGeom prst="rect">
            <a:avLst/>
          </a:pr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1" name="Google Shape;101;p18"/>
          <p:cNvSpPr txBox="1"/>
          <p:nvPr>
            <p:ph type="title"/>
          </p:nvPr>
        </p:nvSpPr>
        <p:spPr>
          <a:xfrm>
            <a:off x="829818" y="1173575"/>
            <a:ext cx="747522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4800" b="0"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2" name="Google Shape;102;p18"/>
          <p:cNvSpPr txBox="1"/>
          <p:nvPr>
            <p:ph type="body" idx="1"/>
          </p:nvPr>
        </p:nvSpPr>
        <p:spPr>
          <a:xfrm>
            <a:off x="1282448" y="3006609"/>
            <a:ext cx="6576822"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p:txBody>
      </p:sp>
      <p:sp>
        <p:nvSpPr>
          <p:cNvPr id="103" name="Google Shape;103;p18"/>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2_Blank">
  <p:cSld name="BLANK">
    <p:spTree>
      <p:nvGrpSpPr>
        <p:cNvPr id="104" name="Shape 104"/>
        <p:cNvGrpSpPr/>
        <p:nvPr/>
      </p:nvGrpSpPr>
      <p:grpSpPr>
        <a:xfrm>
          <a:off x="0" y="0"/>
          <a:ext cx="0" cy="0"/>
          <a:chOff x="0" y="0"/>
          <a:chExt cx="0" cy="0"/>
        </a:xfrm>
      </p:grpSpPr>
      <p:sp>
        <p:nvSpPr>
          <p:cNvPr id="105" name="Google Shape;105;p19"/>
          <p:cNvSpPr txBox="1"/>
          <p:nvPr>
            <p:ph type="sldNum" idx="12"/>
          </p:nvPr>
        </p:nvSpPr>
        <p:spPr>
          <a:xfrm>
            <a:off x="8286750" y="63737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6" name="Shape 106"/>
        <p:cNvGrpSpPr/>
        <p:nvPr/>
      </p:nvGrpSpPr>
      <p:grpSpPr>
        <a:xfrm>
          <a:off x="0" y="0"/>
          <a:ext cx="0" cy="0"/>
          <a:chOff x="0" y="0"/>
          <a:chExt cx="0" cy="0"/>
        </a:xfrm>
      </p:grpSpPr>
      <p:sp>
        <p:nvSpPr>
          <p:cNvPr id="107" name="Google Shape;107;p20"/>
          <p:cNvSpPr txBox="1"/>
          <p:nvPr>
            <p:ph type="ctrTitle"/>
          </p:nvPr>
        </p:nvSpPr>
        <p:spPr>
          <a:xfrm>
            <a:off x="685800" y="2130425"/>
            <a:ext cx="7772400" cy="1470025"/>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8" name="Google Shape;108;p20"/>
          <p:cNvSpPr txBox="1"/>
          <p:nvPr>
            <p:ph type="subTitle" idx="1"/>
          </p:nvPr>
        </p:nvSpPr>
        <p:spPr>
          <a:xfrm>
            <a:off x="1371600" y="3886200"/>
            <a:ext cx="6400800" cy="1752600"/>
          </a:xfrm>
          <a:prstGeom prst="rect">
            <a:avLst/>
          </a:prstGeom>
          <a:noFill/>
          <a:ln>
            <a:noFill/>
          </a:ln>
        </p:spPr>
        <p:txBody>
          <a:bodyPr spcFirstLastPara="1" wrap="square" lIns="603500" tIns="365750" rIns="731500" bIns="81275" anchor="t" anchorCtr="0">
            <a:noAutofit/>
          </a:bodyPr>
          <a:lstStyle>
            <a:lvl1pPr lvl="0" algn="ctr">
              <a:lnSpc>
                <a:spcPct val="100000"/>
              </a:lnSpc>
              <a:spcBef>
                <a:spcPts val="0"/>
              </a:spcBef>
              <a:spcAft>
                <a:spcPts val="0"/>
              </a:spcAft>
              <a:buSzPts val="2800"/>
              <a:buNone/>
              <a:defRPr>
                <a:solidFill>
                  <a:srgbClr val="888888"/>
                </a:solidFill>
              </a:defRPr>
            </a:lvl1pPr>
            <a:lvl2pPr lvl="1" algn="ctr">
              <a:lnSpc>
                <a:spcPct val="100000"/>
              </a:lnSpc>
              <a:spcBef>
                <a:spcPts val="2400"/>
              </a:spcBef>
              <a:spcAft>
                <a:spcPts val="0"/>
              </a:spcAft>
              <a:buSzPts val="2400"/>
              <a:buNone/>
              <a:defRPr>
                <a:solidFill>
                  <a:srgbClr val="888888"/>
                </a:solidFill>
              </a:defRPr>
            </a:lvl2pPr>
            <a:lvl3pPr lvl="2" algn="ctr">
              <a:lnSpc>
                <a:spcPct val="100000"/>
              </a:lnSpc>
              <a:spcBef>
                <a:spcPts val="2400"/>
              </a:spcBef>
              <a:spcAft>
                <a:spcPts val="0"/>
              </a:spcAft>
              <a:buSzPts val="2000"/>
              <a:buNone/>
              <a:defRPr>
                <a:solidFill>
                  <a:srgbClr val="888888"/>
                </a:solidFill>
              </a:defRPr>
            </a:lvl3pPr>
            <a:lvl4pPr lvl="3" algn="ctr">
              <a:lnSpc>
                <a:spcPct val="90000"/>
              </a:lnSpc>
              <a:spcBef>
                <a:spcPts val="2400"/>
              </a:spcBef>
              <a:spcAft>
                <a:spcPts val="0"/>
              </a:spcAft>
              <a:buSzPts val="1800"/>
              <a:buNone/>
              <a:defRPr>
                <a:solidFill>
                  <a:srgbClr val="888888"/>
                </a:solidFill>
              </a:defRPr>
            </a:lvl4pPr>
            <a:lvl5pPr lvl="4" algn="ctr">
              <a:lnSpc>
                <a:spcPct val="90000"/>
              </a:lnSpc>
              <a:spcBef>
                <a:spcPts val="2400"/>
              </a:spcBef>
              <a:spcAft>
                <a:spcPts val="0"/>
              </a:spcAft>
              <a:buSzPts val="1600"/>
              <a:buNone/>
              <a:defRPr>
                <a:solidFill>
                  <a:srgbClr val="888888"/>
                </a:solidFill>
              </a:defRPr>
            </a:lvl5pPr>
            <a:lvl6pPr lvl="5" algn="ctr">
              <a:spcBef>
                <a:spcPts val="240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p:txBody>
      </p:sp>
      <p:sp>
        <p:nvSpPr>
          <p:cNvPr id="109" name="Google Shape;109;p20"/>
          <p:cNvSpPr txBox="1"/>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0"/>
          <p:cNvSpPr txBox="1"/>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1" name="Google Shape;111;p20"/>
          <p:cNvSpPr txBox="1"/>
          <p:nvPr>
            <p:ph type="sldNum" idx="12"/>
          </p:nvPr>
        </p:nvSpPr>
        <p:spPr>
          <a:xfrm>
            <a:off x="8286750" y="63737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24" name="Shape 24"/>
        <p:cNvGrpSpPr/>
        <p:nvPr/>
      </p:nvGrpSpPr>
      <p:grpSpPr>
        <a:xfrm>
          <a:off x="0" y="0"/>
          <a:ext cx="0" cy="0"/>
          <a:chOff x="0" y="0"/>
          <a:chExt cx="0" cy="0"/>
        </a:xfrm>
      </p:grpSpPr>
      <p:sp>
        <p:nvSpPr>
          <p:cNvPr id="25" name="Google Shape;25;p3"/>
          <p:cNvSpPr txBox="1"/>
          <p:nvPr>
            <p:ph type="body" idx="1"/>
          </p:nvPr>
        </p:nvSpPr>
        <p:spPr>
          <a:xfrm>
            <a:off x="1" y="1295400"/>
            <a:ext cx="9132239" cy="48768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30200" algn="l">
              <a:lnSpc>
                <a:spcPct val="100000"/>
              </a:lnSpc>
              <a:spcBef>
                <a:spcPts val="2400"/>
              </a:spcBef>
              <a:spcAft>
                <a:spcPts val="0"/>
              </a:spcAft>
              <a:buSzPts val="1600"/>
              <a:buChar char="•"/>
              <a:defRPr sz="16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17500" algn="l">
              <a:lnSpc>
                <a:spcPct val="100000"/>
              </a:lnSpc>
              <a:spcBef>
                <a:spcPts val="2400"/>
              </a:spcBef>
              <a:spcAft>
                <a:spcPts val="0"/>
              </a:spcAft>
              <a:buSzPts val="1400"/>
              <a:buChar char="•"/>
              <a:defRPr sz="1400" b="0" i="0">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6" name="Google Shape;26;p3"/>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4000">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3"/>
          <p:cNvSpPr txBox="1"/>
          <p:nvPr>
            <p:ph type="sldNum" idx="12"/>
          </p:nvPr>
        </p:nvSpPr>
        <p:spPr>
          <a:xfrm>
            <a:off x="8286750" y="6403756"/>
            <a:ext cx="51435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1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bg>
      <p:bgPr>
        <a:solidFill>
          <a:schemeClr val="lt1"/>
        </a:solidFill>
        <a:effectLst/>
      </p:bgPr>
    </p:bg>
    <p:spTree>
      <p:nvGrpSpPr>
        <p:cNvPr id="28" name="Shape 28"/>
        <p:cNvGrpSpPr/>
        <p:nvPr/>
      </p:nvGrpSpPr>
      <p:grpSpPr>
        <a:xfrm>
          <a:off x="0" y="0"/>
          <a:ext cx="0" cy="0"/>
          <a:chOff x="0" y="0"/>
          <a:chExt cx="0" cy="0"/>
        </a:xfrm>
      </p:grpSpPr>
      <p:sp>
        <p:nvSpPr>
          <p:cNvPr id="29" name="Google Shape;29;p4"/>
          <p:cNvSpPr/>
          <p:nvPr/>
        </p:nvSpPr>
        <p:spPr>
          <a:xfrm>
            <a:off x="-2722" y="2150535"/>
            <a:ext cx="9146722" cy="2556933"/>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0" name="Google Shape;30;p4"/>
          <p:cNvSpPr txBox="1"/>
          <p:nvPr>
            <p:ph type="title"/>
          </p:nvPr>
        </p:nvSpPr>
        <p:spPr>
          <a:xfrm>
            <a:off x="242207" y="2614011"/>
            <a:ext cx="89154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1" name="Google Shape;31;p4"/>
          <p:cNvSpPr txBox="1"/>
          <p:nvPr>
            <p:ph type="body" idx="1"/>
          </p:nvPr>
        </p:nvSpPr>
        <p:spPr>
          <a:xfrm>
            <a:off x="408758" y="3581400"/>
            <a:ext cx="873252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b="0" i="0" cap="none">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32" name="Google Shape;32;p4"/>
          <p:cNvSpPr/>
          <p:nvPr/>
        </p:nvSpPr>
        <p:spPr>
          <a:xfrm>
            <a:off x="0" y="2133600"/>
            <a:ext cx="9144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3" name="Google Shape;33;p4"/>
          <p:cNvSpPr/>
          <p:nvPr/>
        </p:nvSpPr>
        <p:spPr>
          <a:xfrm>
            <a:off x="-2722" y="4678680"/>
            <a:ext cx="9144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34" name="Google Shape;34;p4"/>
          <p:cNvPicPr preferRelativeResize="0"/>
          <p:nvPr/>
        </p:nvPicPr>
        <p:blipFill rotWithShape="1">
          <a:blip r:embed="rId2"/>
          <a:srcRect/>
          <a:stretch>
            <a:fillRect/>
          </a:stretch>
        </p:blipFill>
        <p:spPr>
          <a:xfrm>
            <a:off x="6493424" y="6344000"/>
            <a:ext cx="1414368" cy="338481"/>
          </a:xfrm>
          <a:prstGeom prst="rect">
            <a:avLst/>
          </a:prstGeom>
          <a:noFill/>
          <a:ln>
            <a:noFill/>
          </a:ln>
        </p:spPr>
      </p:pic>
      <p:sp>
        <p:nvSpPr>
          <p:cNvPr id="35" name="Google Shape;35;p4"/>
          <p:cNvSpPr txBox="1"/>
          <p:nvPr/>
        </p:nvSpPr>
        <p:spPr>
          <a:xfrm>
            <a:off x="7979324" y="6365410"/>
            <a:ext cx="9932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rPr>
              <a:t>KATZ SCHOOL</a:t>
            </a:r>
            <a:endParaRPr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cxnSp>
        <p:nvCxnSpPr>
          <p:cNvPr id="36" name="Google Shape;36;p4"/>
          <p:cNvCxnSpPr/>
          <p:nvPr/>
        </p:nvCxnSpPr>
        <p:spPr>
          <a:xfrm>
            <a:off x="7979323" y="6367300"/>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4_Section Break">
  <p:cSld name="4_Section Break">
    <p:bg>
      <p:bgPr>
        <a:solidFill>
          <a:srgbClr val="002142"/>
        </a:solidFill>
        <a:effectLst/>
      </p:bgPr>
    </p:bg>
    <p:spTree>
      <p:nvGrpSpPr>
        <p:cNvPr id="37" name="Shape 37"/>
        <p:cNvGrpSpPr/>
        <p:nvPr/>
      </p:nvGrpSpPr>
      <p:grpSpPr>
        <a:xfrm>
          <a:off x="0" y="0"/>
          <a:ext cx="0" cy="0"/>
          <a:chOff x="0" y="0"/>
          <a:chExt cx="0" cy="0"/>
        </a:xfrm>
      </p:grpSpPr>
      <p:sp>
        <p:nvSpPr>
          <p:cNvPr id="38" name="Google Shape;38;p5"/>
          <p:cNvSpPr/>
          <p:nvPr/>
        </p:nvSpPr>
        <p:spPr>
          <a:xfrm>
            <a:off x="-2722" y="2150535"/>
            <a:ext cx="9146722" cy="2556933"/>
          </a:xfrm>
          <a:prstGeom prst="rect">
            <a:avLst/>
          </a:prstGeom>
          <a:solidFill>
            <a:srgbClr val="0D518E"/>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9" name="Google Shape;39;p5"/>
          <p:cNvSpPr txBox="1"/>
          <p:nvPr>
            <p:ph type="title"/>
          </p:nvPr>
        </p:nvSpPr>
        <p:spPr>
          <a:xfrm>
            <a:off x="242207" y="2362201"/>
            <a:ext cx="89154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 name="Google Shape;40;p5"/>
          <p:cNvSpPr txBox="1"/>
          <p:nvPr>
            <p:ph type="body" idx="1"/>
          </p:nvPr>
        </p:nvSpPr>
        <p:spPr>
          <a:xfrm>
            <a:off x="408758" y="3329590"/>
            <a:ext cx="873252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b="0" i="0" cap="none">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41" name="Google Shape;41;p5"/>
          <p:cNvSpPr/>
          <p:nvPr/>
        </p:nvSpPr>
        <p:spPr>
          <a:xfrm>
            <a:off x="0" y="2133600"/>
            <a:ext cx="9144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2" name="Google Shape;42;p5"/>
          <p:cNvSpPr/>
          <p:nvPr/>
        </p:nvSpPr>
        <p:spPr>
          <a:xfrm>
            <a:off x="-2722" y="4678680"/>
            <a:ext cx="9144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43" name="Google Shape;43;p5"/>
          <p:cNvPicPr preferRelativeResize="0"/>
          <p:nvPr/>
        </p:nvPicPr>
        <p:blipFill rotWithShape="1">
          <a:blip r:embed="rId2"/>
          <a:srcRect/>
          <a:stretch>
            <a:fillRect/>
          </a:stretch>
        </p:blipFill>
        <p:spPr>
          <a:xfrm>
            <a:off x="6493424" y="6344000"/>
            <a:ext cx="1414368" cy="338481"/>
          </a:xfrm>
          <a:prstGeom prst="rect">
            <a:avLst/>
          </a:prstGeom>
          <a:noFill/>
          <a:ln>
            <a:noFill/>
          </a:ln>
        </p:spPr>
      </p:pic>
      <p:sp>
        <p:nvSpPr>
          <p:cNvPr id="44" name="Google Shape;44;p5"/>
          <p:cNvSpPr txBox="1"/>
          <p:nvPr/>
        </p:nvSpPr>
        <p:spPr>
          <a:xfrm>
            <a:off x="7979324" y="6365410"/>
            <a:ext cx="9932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rPr>
              <a:t>KATZ SCHOOL</a:t>
            </a:r>
            <a:endParaRPr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cxnSp>
        <p:nvCxnSpPr>
          <p:cNvPr id="45" name="Google Shape;45;p5"/>
          <p:cNvCxnSpPr/>
          <p:nvPr/>
        </p:nvCxnSpPr>
        <p:spPr>
          <a:xfrm>
            <a:off x="7979323" y="6367300"/>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ne Content">
  <p:cSld name="1_One Content">
    <p:bg>
      <p:bgPr>
        <a:solidFill>
          <a:srgbClr val="002142"/>
        </a:solidFill>
        <a:effectLst/>
      </p:bgPr>
    </p:bg>
    <p:spTree>
      <p:nvGrpSpPr>
        <p:cNvPr id="46" name="Shape 46"/>
        <p:cNvGrpSpPr/>
        <p:nvPr/>
      </p:nvGrpSpPr>
      <p:grpSpPr>
        <a:xfrm>
          <a:off x="0" y="0"/>
          <a:ext cx="0" cy="0"/>
          <a:chOff x="0" y="0"/>
          <a:chExt cx="0" cy="0"/>
        </a:xfrm>
      </p:grpSpPr>
      <p:sp>
        <p:nvSpPr>
          <p:cNvPr id="47" name="Google Shape;47;p6"/>
          <p:cNvSpPr txBox="1"/>
          <p:nvPr>
            <p:ph type="body" idx="1"/>
          </p:nvPr>
        </p:nvSpPr>
        <p:spPr>
          <a:xfrm>
            <a:off x="1" y="1295400"/>
            <a:ext cx="9132239" cy="48768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30200" algn="l">
              <a:lnSpc>
                <a:spcPct val="100000"/>
              </a:lnSpc>
              <a:spcBef>
                <a:spcPts val="2400"/>
              </a:spcBef>
              <a:spcAft>
                <a:spcPts val="0"/>
              </a:spcAft>
              <a:buSzPts val="1600"/>
              <a:buChar char="•"/>
              <a:defRPr sz="16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17500" algn="l">
              <a:lnSpc>
                <a:spcPct val="100000"/>
              </a:lnSpc>
              <a:spcBef>
                <a:spcPts val="2400"/>
              </a:spcBef>
              <a:spcAft>
                <a:spcPts val="0"/>
              </a:spcAft>
              <a:buSzPts val="1400"/>
              <a:buChar char="•"/>
              <a:defRPr sz="14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48" name="Google Shape;48;p6"/>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4000">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9" name="Google Shape;49;p6"/>
          <p:cNvSpPr txBox="1"/>
          <p:nvPr>
            <p:ph type="sldNum" idx="12"/>
          </p:nvPr>
        </p:nvSpPr>
        <p:spPr>
          <a:xfrm>
            <a:off x="8286750" y="6403756"/>
            <a:ext cx="51435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100" b="0" i="0">
                <a:solidFill>
                  <a:schemeClr val="lt1"/>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0" name="Shape 50"/>
        <p:cNvGrpSpPr/>
        <p:nvPr/>
      </p:nvGrpSpPr>
      <p:grpSpPr>
        <a:xfrm>
          <a:off x="0" y="0"/>
          <a:ext cx="0" cy="0"/>
          <a:chOff x="0" y="0"/>
          <a:chExt cx="0" cy="0"/>
        </a:xfrm>
      </p:grpSpPr>
      <p:sp>
        <p:nvSpPr>
          <p:cNvPr id="51" name="Google Shape;51;p7"/>
          <p:cNvSpPr txBox="1"/>
          <p:nvPr>
            <p:ph type="title"/>
          </p:nvPr>
        </p:nvSpPr>
        <p:spPr>
          <a:xfrm>
            <a:off x="-11760" y="19"/>
            <a:ext cx="9144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2" name="Google Shape;52;p7"/>
          <p:cNvSpPr txBox="1"/>
          <p:nvPr>
            <p:ph type="body" idx="1"/>
          </p:nvPr>
        </p:nvSpPr>
        <p:spPr>
          <a:xfrm>
            <a:off x="1539" y="1314450"/>
            <a:ext cx="4570462" cy="485775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p:txBody>
      </p:sp>
      <p:sp>
        <p:nvSpPr>
          <p:cNvPr id="53" name="Google Shape;53;p7"/>
          <p:cNvSpPr txBox="1"/>
          <p:nvPr>
            <p:ph type="body" idx="2"/>
          </p:nvPr>
        </p:nvSpPr>
        <p:spPr>
          <a:xfrm>
            <a:off x="4581525" y="1314450"/>
            <a:ext cx="4550715" cy="485775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800"/>
              <a:buNone/>
              <a:defRPr sz="2800" b="0" i="0">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30200" algn="l">
              <a:lnSpc>
                <a:spcPct val="90000"/>
              </a:lnSpc>
              <a:spcBef>
                <a:spcPts val="2400"/>
              </a:spcBef>
              <a:spcAft>
                <a:spcPts val="0"/>
              </a:spcAft>
              <a:buSzPts val="1600"/>
              <a:buChar char="•"/>
              <a:defRPr>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54" name="Google Shape;54;p7"/>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wo Content">
  <p:cSld name="1_Two Content">
    <p:bg>
      <p:bgPr>
        <a:solidFill>
          <a:srgbClr val="002142"/>
        </a:solidFill>
        <a:effectLst/>
      </p:bgPr>
    </p:bg>
    <p:spTree>
      <p:nvGrpSpPr>
        <p:cNvPr id="55" name="Shape 55"/>
        <p:cNvGrpSpPr/>
        <p:nvPr/>
      </p:nvGrpSpPr>
      <p:grpSpPr>
        <a:xfrm>
          <a:off x="0" y="0"/>
          <a:ext cx="0" cy="0"/>
          <a:chOff x="0" y="0"/>
          <a:chExt cx="0" cy="0"/>
        </a:xfrm>
      </p:grpSpPr>
      <p:sp>
        <p:nvSpPr>
          <p:cNvPr id="56" name="Google Shape;56;p8"/>
          <p:cNvSpPr txBox="1"/>
          <p:nvPr>
            <p:ph type="title"/>
          </p:nvPr>
        </p:nvSpPr>
        <p:spPr>
          <a:xfrm>
            <a:off x="-11760" y="19"/>
            <a:ext cx="9144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8"/>
          <p:cNvSpPr txBox="1"/>
          <p:nvPr>
            <p:ph type="body" idx="1"/>
          </p:nvPr>
        </p:nvSpPr>
        <p:spPr>
          <a:xfrm>
            <a:off x="1539" y="1314450"/>
            <a:ext cx="4570462" cy="485775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49250" algn="l">
              <a:lnSpc>
                <a:spcPct val="90000"/>
              </a:lnSpc>
              <a:spcBef>
                <a:spcPts val="2400"/>
              </a:spcBef>
              <a:spcAft>
                <a:spcPts val="0"/>
              </a:spcAft>
              <a:buSzPts val="1900"/>
              <a:buChar char="•"/>
              <a:defRPr sz="1900" b="0" i="0">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p:txBody>
      </p:sp>
      <p:sp>
        <p:nvSpPr>
          <p:cNvPr id="58" name="Google Shape;58;p8"/>
          <p:cNvSpPr txBox="1"/>
          <p:nvPr>
            <p:ph type="body" idx="2"/>
          </p:nvPr>
        </p:nvSpPr>
        <p:spPr>
          <a:xfrm>
            <a:off x="4581525" y="1314450"/>
            <a:ext cx="4550715" cy="485775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800"/>
              <a:buNone/>
              <a:defRPr sz="28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lvl="1" indent="-381000" algn="l">
              <a:lnSpc>
                <a:spcPct val="100000"/>
              </a:lnSpc>
              <a:spcBef>
                <a:spcPts val="2400"/>
              </a:spcBef>
              <a:spcAft>
                <a:spcPts val="0"/>
              </a:spcAft>
              <a:buSzPts val="2400"/>
              <a:buChar char="•"/>
              <a:defRPr sz="24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lvl="2" indent="-355600" algn="l">
              <a:lnSpc>
                <a:spcPct val="100000"/>
              </a:lnSpc>
              <a:spcBef>
                <a:spcPts val="2400"/>
              </a:spcBef>
              <a:spcAft>
                <a:spcPts val="0"/>
              </a:spcAft>
              <a:buSzPts val="2000"/>
              <a:buChar char="✔"/>
              <a:defRPr sz="2000" b="0" i="0">
                <a:solidFill>
                  <a:srgbClr val="FFFFFF"/>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lvl="3" indent="-349250" algn="l">
              <a:lnSpc>
                <a:spcPct val="90000"/>
              </a:lnSpc>
              <a:spcBef>
                <a:spcPts val="2400"/>
              </a:spcBef>
              <a:spcAft>
                <a:spcPts val="0"/>
              </a:spcAft>
              <a:buSzPts val="1900"/>
              <a:buChar char="•"/>
              <a:defRPr sz="1900">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lvl="4" indent="-330200" algn="l">
              <a:lnSpc>
                <a:spcPct val="90000"/>
              </a:lnSpc>
              <a:spcBef>
                <a:spcPts val="2400"/>
              </a:spcBef>
              <a:spcAft>
                <a:spcPts val="0"/>
              </a:spcAft>
              <a:buSzPts val="1600"/>
              <a:buChar char="•"/>
              <a:defRPr>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59" name="Google Shape;59;p8"/>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60" name="Shape 60"/>
        <p:cNvGrpSpPr/>
        <p:nvPr/>
      </p:nvGrpSpPr>
      <p:grpSpPr>
        <a:xfrm>
          <a:off x="0" y="0"/>
          <a:ext cx="0" cy="0"/>
          <a:chOff x="0" y="0"/>
          <a:chExt cx="0" cy="0"/>
        </a:xfrm>
      </p:grpSpPr>
      <p:sp>
        <p:nvSpPr>
          <p:cNvPr id="61" name="Google Shape;61;p9"/>
          <p:cNvSpPr/>
          <p:nvPr/>
        </p:nvSpPr>
        <p:spPr>
          <a:xfrm>
            <a:off x="0" y="6"/>
            <a:ext cx="9144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62;p9"/>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002142"/>
        </a:solidFill>
        <a:effectLst/>
      </p:bgPr>
    </p:bg>
    <p:spTree>
      <p:nvGrpSpPr>
        <p:cNvPr id="63" name="Shape 63"/>
        <p:cNvGrpSpPr/>
        <p:nvPr/>
      </p:nvGrpSpPr>
      <p:grpSpPr>
        <a:xfrm>
          <a:off x="0" y="0"/>
          <a:ext cx="0" cy="0"/>
          <a:chOff x="0" y="0"/>
          <a:chExt cx="0" cy="0"/>
        </a:xfrm>
      </p:grpSpPr>
      <p:sp>
        <p:nvSpPr>
          <p:cNvPr id="64" name="Google Shape;64;p10"/>
          <p:cNvSpPr/>
          <p:nvPr/>
        </p:nvSpPr>
        <p:spPr>
          <a:xfrm>
            <a:off x="0" y="6"/>
            <a:ext cx="9144000" cy="6155267"/>
          </a:xfrm>
          <a:prstGeom prst="rect">
            <a:avLst/>
          </a:pr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panose="020B0604020202020204"/>
              <a:ea typeface="Arial" panose="020B0604020202020204"/>
              <a:cs typeface="Arial" panose="020B0604020202020204"/>
              <a:sym typeface="Arial" panose="020B0604020202020204"/>
            </a:endParaRPr>
          </a:p>
        </p:txBody>
      </p:sp>
      <p:sp>
        <p:nvSpPr>
          <p:cNvPr id="65" name="Google Shape;65;p10"/>
          <p:cNvSpPr txBox="1"/>
          <p:nvPr>
            <p:ph type="sldNum" idx="12"/>
          </p:nvPr>
        </p:nvSpPr>
        <p:spPr>
          <a:xfrm>
            <a:off x="8286750" y="6386410"/>
            <a:ext cx="51435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lvl="1"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lvl="2"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lvl="3"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lvl="4"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lvl="5"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lvl="6"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lvl="7"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lvl="8" indent="0" algn="ctr">
              <a:spcBef>
                <a:spcPts val="0"/>
              </a:spcBef>
              <a:buNone/>
              <a:defRPr sz="1200" b="0" i="0">
                <a:solidFill>
                  <a:srgbClr val="E3E3E3"/>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p:nvPr/>
        </p:nvSpPr>
        <p:spPr>
          <a:xfrm>
            <a:off x="0" y="6217920"/>
            <a:ext cx="9148572" cy="640080"/>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b="0" i="0" u="none" strike="noStrike" cap="none">
              <a:solidFill>
                <a:srgbClr val="E3E3E3"/>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 name="Google Shape;7;p1"/>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Autofit/>
          </a:bodyPr>
          <a:lstStyle>
            <a:lvl1pPr marR="0" lvl="0" algn="l" rtl="0">
              <a:lnSpc>
                <a:spcPct val="90000"/>
              </a:lnSpc>
              <a:spcBef>
                <a:spcPts val="0"/>
              </a:spcBef>
              <a:spcAft>
                <a:spcPts val="0"/>
              </a:spcAft>
              <a:buSzPts val="1400"/>
              <a:buNone/>
              <a:defRPr sz="4000" b="0" i="0" u="none" strike="noStrike" cap="none">
                <a:solidFill>
                  <a:srgbClr val="4C4C4C"/>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lnSpc>
                <a:spcPct val="90000"/>
              </a:lnSpc>
              <a:spcBef>
                <a:spcPts val="0"/>
              </a:spcBef>
              <a:spcAft>
                <a:spcPts val="0"/>
              </a:spcAft>
              <a:buSzPts val="1400"/>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8" name="Google Shape;8;p1"/>
          <p:cNvSpPr txBox="1"/>
          <p:nvPr>
            <p:ph type="body" idx="1"/>
          </p:nvPr>
        </p:nvSpPr>
        <p:spPr>
          <a:xfrm>
            <a:off x="0" y="1219199"/>
            <a:ext cx="9144000" cy="4977701"/>
          </a:xfrm>
          <a:prstGeom prst="rect">
            <a:avLst/>
          </a:prstGeom>
          <a:noFill/>
          <a:ln>
            <a:noFill/>
          </a:ln>
        </p:spPr>
        <p:txBody>
          <a:bodyPr spcFirstLastPara="1" wrap="square" lIns="603500" tIns="365750" rIns="731500" bIns="81275" anchor="t" anchorCtr="0">
            <a:noAutofit/>
          </a:bodyPr>
          <a:lstStyle>
            <a:lvl1pPr marL="457200" marR="0" lvl="0" indent="-228600" algn="l" rtl="0">
              <a:lnSpc>
                <a:spcPct val="100000"/>
              </a:lnSpc>
              <a:spcBef>
                <a:spcPts val="0"/>
              </a:spcBef>
              <a:spcAft>
                <a:spcPts val="0"/>
              </a:spcAft>
              <a:buClr>
                <a:srgbClr val="7F7F7F"/>
              </a:buClr>
              <a:buSzPts val="2800"/>
              <a:buFont typeface="Arial" panose="020B0604020202020204"/>
              <a:buNone/>
              <a:defRPr sz="2800" b="0" i="0" u="none" strike="noStrike" cap="none">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914400" marR="0" lvl="1" indent="-381000" algn="l" rtl="0">
              <a:lnSpc>
                <a:spcPct val="100000"/>
              </a:lnSpc>
              <a:spcBef>
                <a:spcPts val="2400"/>
              </a:spcBef>
              <a:spcAft>
                <a:spcPts val="0"/>
              </a:spcAft>
              <a:buClr>
                <a:srgbClr val="7F7F7F"/>
              </a:buClr>
              <a:buSzPts val="2400"/>
              <a:buFont typeface="Arial" panose="020B0604020202020204"/>
              <a:buChar char="•"/>
              <a:defRPr sz="2400" b="0" i="0" u="none" strike="noStrike" cap="none">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1371600" marR="0" lvl="2" indent="-355600" algn="l" rtl="0">
              <a:lnSpc>
                <a:spcPct val="100000"/>
              </a:lnSpc>
              <a:spcBef>
                <a:spcPts val="2400"/>
              </a:spcBef>
              <a:spcAft>
                <a:spcPts val="0"/>
              </a:spcAft>
              <a:buClr>
                <a:srgbClr val="7F7F7F"/>
              </a:buClr>
              <a:buSzPts val="2000"/>
              <a:buFont typeface="Noto Sans Symbols"/>
              <a:buChar char="✔"/>
              <a:defRPr sz="2000" b="0" i="0" u="none" strike="noStrike" cap="none">
                <a:solidFill>
                  <a:schemeClr val="dk1"/>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1828800" marR="0" lvl="3" indent="-342900" algn="l" rtl="0">
              <a:lnSpc>
                <a:spcPct val="90000"/>
              </a:lnSpc>
              <a:spcBef>
                <a:spcPts val="2400"/>
              </a:spcBef>
              <a:spcAft>
                <a:spcPts val="0"/>
              </a:spcAft>
              <a:buClr>
                <a:srgbClr val="7F7F7F"/>
              </a:buClr>
              <a:buSzPts val="1800"/>
              <a:buFont typeface="Arial" panose="020B0604020202020204"/>
              <a:buChar char="•"/>
              <a:defRPr sz="1800" b="0" i="0" u="none" strike="noStrike" cap="none">
                <a:solidFill>
                  <a:srgbClr val="002142"/>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2286000" marR="0" lvl="4" indent="-330200" algn="l" rtl="0">
              <a:lnSpc>
                <a:spcPct val="90000"/>
              </a:lnSpc>
              <a:spcBef>
                <a:spcPts val="2400"/>
              </a:spcBef>
              <a:spcAft>
                <a:spcPts val="0"/>
              </a:spcAft>
              <a:buClr>
                <a:srgbClr val="7F7F7F"/>
              </a:buClr>
              <a:buSzPts val="1600"/>
              <a:buFont typeface="Arial" panose="020B0604020202020204"/>
              <a:buChar char="•"/>
              <a:defRPr sz="1600" b="0" i="0" u="none" strike="noStrike" cap="none">
                <a:solidFill>
                  <a:srgbClr val="002142"/>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2743200" marR="0" lvl="5" indent="-400050" algn="l" rtl="0">
              <a:spcBef>
                <a:spcPts val="2400"/>
              </a:spcBef>
              <a:spcAft>
                <a:spcPts val="0"/>
              </a:spcAft>
              <a:buClr>
                <a:schemeClr val="dk1"/>
              </a:buClr>
              <a:buSzPts val="2700"/>
              <a:buFont typeface="Arial" panose="020B0604020202020204"/>
              <a:buChar char="•"/>
              <a:defRPr sz="27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400050" algn="l" rtl="0">
              <a:spcBef>
                <a:spcPts val="540"/>
              </a:spcBef>
              <a:spcAft>
                <a:spcPts val="0"/>
              </a:spcAft>
              <a:buClr>
                <a:schemeClr val="dk1"/>
              </a:buClr>
              <a:buSzPts val="2700"/>
              <a:buFont typeface="Arial" panose="020B0604020202020204"/>
              <a:buChar char="•"/>
              <a:defRPr sz="27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400050" algn="l" rtl="0">
              <a:spcBef>
                <a:spcPts val="540"/>
              </a:spcBef>
              <a:spcAft>
                <a:spcPts val="0"/>
              </a:spcAft>
              <a:buClr>
                <a:schemeClr val="dk1"/>
              </a:buClr>
              <a:buSzPts val="2700"/>
              <a:buFont typeface="Arial" panose="020B0604020202020204"/>
              <a:buChar char="•"/>
              <a:defRPr sz="27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400050" algn="l" rtl="0">
              <a:spcBef>
                <a:spcPts val="540"/>
              </a:spcBef>
              <a:spcAft>
                <a:spcPts val="0"/>
              </a:spcAft>
              <a:buClr>
                <a:schemeClr val="dk1"/>
              </a:buClr>
              <a:buSzPts val="2700"/>
              <a:buFont typeface="Arial" panose="020B0604020202020204"/>
              <a:buChar char="•"/>
              <a:defRPr sz="27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Google Shape;9;p1"/>
          <p:cNvSpPr/>
          <p:nvPr/>
        </p:nvSpPr>
        <p:spPr>
          <a:xfrm>
            <a:off x="-2722" y="6189780"/>
            <a:ext cx="9148572" cy="27432"/>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 name="Google Shape;10;p1"/>
          <p:cNvSpPr txBox="1"/>
          <p:nvPr>
            <p:ph type="sldNum" idx="12"/>
          </p:nvPr>
        </p:nvSpPr>
        <p:spPr>
          <a:xfrm>
            <a:off x="8286750" y="6373710"/>
            <a:ext cx="514350" cy="328503"/>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marR="0" lvl="1"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marR="0" lvl="2"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marR="0" lvl="3"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marR="0" lvl="4"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marR="0" lvl="5"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marR="0" lvl="6"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marR="0" lvl="7"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marR="0" lvl="8" indent="0" algn="ctr" rtl="0">
              <a:spcBef>
                <a:spcPts val="0"/>
              </a:spcBef>
              <a:buNone/>
              <a:defRPr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lang="en-US"/>
          </a:p>
        </p:txBody>
      </p:sp>
      <p:pic>
        <p:nvPicPr>
          <p:cNvPr id="11" name="Google Shape;11;p1"/>
          <p:cNvPicPr preferRelativeResize="0"/>
          <p:nvPr/>
        </p:nvPicPr>
        <p:blipFill rotWithShape="1">
          <a:blip r:embed="rId20"/>
          <a:srcRect/>
          <a:stretch>
            <a:fillRect/>
          </a:stretch>
        </p:blipFill>
        <p:spPr>
          <a:xfrm>
            <a:off x="549823" y="6368721"/>
            <a:ext cx="1414368" cy="338481"/>
          </a:xfrm>
          <a:prstGeom prst="rect">
            <a:avLst/>
          </a:prstGeom>
          <a:noFill/>
          <a:ln>
            <a:noFill/>
          </a:ln>
        </p:spPr>
      </p:pic>
      <p:sp>
        <p:nvSpPr>
          <p:cNvPr id="12" name="Google Shape;12;p1"/>
          <p:cNvSpPr txBox="1"/>
          <p:nvPr/>
        </p:nvSpPr>
        <p:spPr>
          <a:xfrm>
            <a:off x="2035723" y="6399462"/>
            <a:ext cx="9932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rPr>
              <a:t>KATZ SCHOOL</a:t>
            </a:r>
            <a:endParaRPr sz="1200" b="0" i="0">
              <a:solidFill>
                <a:srgbClr val="C0BFB8"/>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cxnSp>
        <p:nvCxnSpPr>
          <p:cNvPr id="13" name="Google Shape;13;p1"/>
          <p:cNvCxnSpPr/>
          <p:nvPr/>
        </p:nvCxnSpPr>
        <p:spPr>
          <a:xfrm>
            <a:off x="2035723" y="6392021"/>
            <a:ext cx="0" cy="291881"/>
          </a:xfrm>
          <a:prstGeom prst="straightConnector1">
            <a:avLst/>
          </a:prstGeom>
          <a:noFill/>
          <a:ln w="9525" cap="flat" cmpd="sng">
            <a:solidFill>
              <a:srgbClr val="C0BFB8"/>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file:///C:\Users\xiaon\AppData\Local\Temp\wps\INetCache\193255bcb52e48acb8075e50c617f364" TargetMode="Externa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114300" y="4380766"/>
            <a:ext cx="8915400" cy="1000200"/>
          </a:xfrm>
          <a:prstGeom prst="rect">
            <a:avLst/>
          </a:prstGeom>
          <a:noFill/>
          <a:ln>
            <a:noFill/>
          </a:ln>
        </p:spPr>
        <p:txBody>
          <a:bodyPr spcFirstLastPara="1" wrap="square" lIns="731500" tIns="731500" rIns="365750" bIns="81275" anchor="ctr" anchorCtr="0">
            <a:normAutofit fontScale="90000"/>
          </a:bodyPr>
          <a:lstStyle/>
          <a:p>
            <a:pPr marL="274320" lvl="0" indent="0" algn="l" rtl="0">
              <a:lnSpc>
                <a:spcPct val="90000"/>
              </a:lnSpc>
              <a:spcBef>
                <a:spcPts val="0"/>
              </a:spcBef>
              <a:spcAft>
                <a:spcPts val="0"/>
              </a:spcAft>
              <a:buNone/>
            </a:pPr>
            <a:r>
              <a:rPr lang="en-US" sz="3110"/>
              <a:t>Final Project </a:t>
            </a:r>
            <a:r>
              <a:rPr lang="en-US"/>
              <a:t>-</a:t>
            </a:r>
            <a:br>
              <a:rPr lang="en-US"/>
            </a:br>
            <a:r>
              <a:rPr lang="en-US" sz="3555"/>
              <a:t>Customer Churn Analysis and Prediction</a:t>
            </a:r>
            <a:br>
              <a:rPr lang="en-US" sz="3555" b="1"/>
            </a:br>
            <a:endParaRPr lang="en-US" sz="3555" b="1"/>
          </a:p>
        </p:txBody>
      </p:sp>
      <p:sp>
        <p:nvSpPr>
          <p:cNvPr id="117" name="Google Shape;117;p21"/>
          <p:cNvSpPr txBox="1"/>
          <p:nvPr>
            <p:ph type="body" idx="1"/>
          </p:nvPr>
        </p:nvSpPr>
        <p:spPr>
          <a:xfrm>
            <a:off x="411605" y="5453989"/>
            <a:ext cx="8732400" cy="732900"/>
          </a:xfrm>
          <a:prstGeom prst="rect">
            <a:avLst/>
          </a:prstGeom>
          <a:noFill/>
          <a:ln>
            <a:noFill/>
          </a:ln>
        </p:spPr>
        <p:txBody>
          <a:bodyPr spcFirstLastPara="1" wrap="square" lIns="603500" tIns="365750" rIns="365750" bIns="81275" anchor="ctr" anchorCtr="0">
            <a:noAutofit/>
          </a:bodyPr>
          <a:lstStyle/>
          <a:p>
            <a:pPr marL="114300" lvl="0" indent="0" algn="r" rtl="0">
              <a:lnSpc>
                <a:spcPct val="100000"/>
              </a:lnSpc>
              <a:spcBef>
                <a:spcPts val="0"/>
              </a:spcBef>
              <a:spcAft>
                <a:spcPts val="0"/>
              </a:spcAft>
              <a:buSzPts val="1800"/>
              <a:buNone/>
            </a:pPr>
            <a:r>
              <a:rPr lang="en-US"/>
              <a:t>Student: Xiaolan Li </a:t>
            </a:r>
            <a:endParaRPr lang="en-US"/>
          </a:p>
          <a:p>
            <a:pPr marL="114300" lvl="0" indent="0" algn="r" rtl="0">
              <a:lnSpc>
                <a:spcPct val="100000"/>
              </a:lnSpc>
              <a:spcBef>
                <a:spcPts val="0"/>
              </a:spcBef>
              <a:spcAft>
                <a:spcPts val="0"/>
              </a:spcAft>
              <a:buSzPts val="1800"/>
              <a:buNone/>
            </a:pPr>
            <a:r>
              <a:rPr lang="en-US"/>
              <a:t>Professor: Wonjun Lee</a:t>
            </a:r>
            <a:endParaRPr 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1315" y="274320"/>
            <a:ext cx="8522970" cy="14986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a:t>     Catogorial Data vs Churn</a:t>
            </a:r>
            <a:endParaRPr lang="en-US"/>
          </a:p>
        </p:txBody>
      </p:sp>
      <p:sp>
        <p:nvSpPr>
          <p:cNvPr id="2" name="文本占位符 1"/>
          <p:cNvSpPr/>
          <p:nvPr>
            <p:ph type="body" idx="1"/>
          </p:nvPr>
        </p:nvSpPr>
        <p:spPr>
          <a:xfrm>
            <a:off x="0" y="4102735"/>
            <a:ext cx="9131935" cy="2755265"/>
          </a:xfrm>
        </p:spPr>
        <p:txBody>
          <a:bodyPr/>
          <a:p>
            <a:pPr marL="228600" indent="0"/>
            <a:r>
              <a:rPr lang="zh-CN" altLang="en-US" sz="1800" i="1"/>
              <a:t>Demographic info：</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Gender is quite balanced in either churn or not. Thus Gender might not be a feature to affect the churn directly.</a:t>
            </a:r>
            <a:endParaRPr lang="zh-CN" altLang="en-US" sz="1800"/>
          </a:p>
          <a:p>
            <a:pPr marL="514350" indent="-285750">
              <a:buFont typeface="Arial" panose="020B0604020202020204" pitchFamily="34" charset="0"/>
              <a:buChar char="•"/>
            </a:pPr>
            <a:r>
              <a:rPr lang="zh-CN" altLang="en-US" sz="1800"/>
              <a:t>Senior Citizen have a much higher churn rate</a:t>
            </a:r>
            <a:endParaRPr lang="zh-CN" altLang="en-US" sz="1800"/>
          </a:p>
          <a:p>
            <a:pPr marL="514350" indent="-285750">
              <a:buFont typeface="Arial" panose="020B0604020202020204" pitchFamily="34" charset="0"/>
              <a:buChar char="•"/>
            </a:pPr>
            <a:r>
              <a:rPr lang="zh-CN" altLang="en-US" sz="1800"/>
              <a:t>Customers without Partner or Dependents are more likely to leave.</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28" name="图片 28"/>
          <p:cNvPicPr>
            <a:picLocks noChangeAspect="1"/>
          </p:cNvPicPr>
          <p:nvPr/>
        </p:nvPicPr>
        <p:blipFill>
          <a:blip r:embed="rId3"/>
          <a:stretch>
            <a:fillRect/>
          </a:stretch>
        </p:blipFill>
        <p:spPr>
          <a:xfrm>
            <a:off x="700405" y="1270000"/>
            <a:ext cx="3154045" cy="3193415"/>
          </a:xfrm>
          <a:prstGeom prst="rect">
            <a:avLst/>
          </a:prstGeom>
          <a:noFill/>
          <a:ln>
            <a:noFill/>
          </a:ln>
        </p:spPr>
      </p:pic>
      <p:pic>
        <p:nvPicPr>
          <p:cNvPr id="29" name="图片 29"/>
          <p:cNvPicPr>
            <a:picLocks noChangeAspect="1"/>
          </p:cNvPicPr>
          <p:nvPr/>
        </p:nvPicPr>
        <p:blipFill>
          <a:blip r:embed="rId4"/>
          <a:stretch>
            <a:fillRect/>
          </a:stretch>
        </p:blipFill>
        <p:spPr>
          <a:xfrm>
            <a:off x="4067810" y="1270000"/>
            <a:ext cx="3248660" cy="319341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1315" y="274320"/>
            <a:ext cx="8522970" cy="14986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a:t>     Catogorial Data vs Churn</a:t>
            </a:r>
            <a:endParaRPr lang="en-US"/>
          </a:p>
        </p:txBody>
      </p:sp>
      <p:sp>
        <p:nvSpPr>
          <p:cNvPr id="2" name="文本占位符 1"/>
          <p:cNvSpPr/>
          <p:nvPr>
            <p:ph type="body" idx="1"/>
          </p:nvPr>
        </p:nvSpPr>
        <p:spPr>
          <a:xfrm>
            <a:off x="0" y="4102735"/>
            <a:ext cx="9131935" cy="2755265"/>
          </a:xfrm>
        </p:spPr>
        <p:txBody>
          <a:bodyPr/>
          <a:p>
            <a:pPr marL="228600" indent="0"/>
            <a:r>
              <a:rPr lang="zh-CN" altLang="en-US" sz="1800" i="1"/>
              <a:t>Services：</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Gender is quite balanced in either churn or not. Thus Gender might not be a feature to affect the churn directly.</a:t>
            </a:r>
            <a:endParaRPr lang="zh-CN" altLang="en-US" sz="1800"/>
          </a:p>
          <a:p>
            <a:pPr marL="514350" indent="-285750">
              <a:buFont typeface="Arial" panose="020B0604020202020204" pitchFamily="34" charset="0"/>
              <a:buChar char="•"/>
            </a:pPr>
            <a:r>
              <a:rPr lang="zh-CN" altLang="en-US" sz="1800"/>
              <a:t>Senior Citizen have a much higher churn rate</a:t>
            </a:r>
            <a:endParaRPr lang="zh-CN" altLang="en-US" sz="1800"/>
          </a:p>
          <a:p>
            <a:pPr marL="514350" indent="-285750">
              <a:buFont typeface="Arial" panose="020B0604020202020204" pitchFamily="34" charset="0"/>
              <a:buChar char="•"/>
            </a:pPr>
            <a:r>
              <a:rPr lang="zh-CN" altLang="en-US" sz="1800"/>
              <a:t>Customers without Partner or Dependents are more likely to leave.</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30" name="图片 30"/>
          <p:cNvPicPr>
            <a:picLocks noChangeAspect="1"/>
          </p:cNvPicPr>
          <p:nvPr/>
        </p:nvPicPr>
        <p:blipFill>
          <a:blip r:embed="rId3"/>
          <a:stretch>
            <a:fillRect/>
          </a:stretch>
        </p:blipFill>
        <p:spPr>
          <a:xfrm>
            <a:off x="839470" y="1308735"/>
            <a:ext cx="3168015" cy="3168015"/>
          </a:xfrm>
          <a:prstGeom prst="rect">
            <a:avLst/>
          </a:prstGeom>
          <a:noFill/>
          <a:ln>
            <a:noFill/>
          </a:ln>
        </p:spPr>
      </p:pic>
      <p:pic>
        <p:nvPicPr>
          <p:cNvPr id="31" name="图片 31"/>
          <p:cNvPicPr>
            <a:picLocks noChangeAspect="1"/>
          </p:cNvPicPr>
          <p:nvPr/>
        </p:nvPicPr>
        <p:blipFill>
          <a:blip r:embed="rId4"/>
          <a:stretch>
            <a:fillRect/>
          </a:stretch>
        </p:blipFill>
        <p:spPr>
          <a:xfrm>
            <a:off x="4265295" y="1308735"/>
            <a:ext cx="3162300" cy="3168650"/>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1315" y="274320"/>
            <a:ext cx="8522970" cy="14986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a:t>     Catogorial Data vs Churn</a:t>
            </a:r>
            <a:endParaRPr lang="en-US"/>
          </a:p>
        </p:txBody>
      </p:sp>
      <p:sp>
        <p:nvSpPr>
          <p:cNvPr id="2" name="文本占位符 1"/>
          <p:cNvSpPr/>
          <p:nvPr>
            <p:ph type="body" idx="1"/>
          </p:nvPr>
        </p:nvSpPr>
        <p:spPr>
          <a:xfrm>
            <a:off x="12065" y="3928110"/>
            <a:ext cx="9131935" cy="2755265"/>
          </a:xfrm>
        </p:spPr>
        <p:txBody>
          <a:bodyPr/>
          <a:p>
            <a:pPr marL="228600" indent="0"/>
            <a:r>
              <a:rPr lang="zh-CN" altLang="en-US" sz="1800" i="1"/>
              <a:t>Services：</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Customers with Fiber optic Internet Service are very likely to churn.</a:t>
            </a:r>
            <a:endParaRPr lang="zh-CN" altLang="en-US" sz="1800"/>
          </a:p>
          <a:p>
            <a:pPr marL="514350" indent="-285750">
              <a:buFont typeface="Arial" panose="020B0604020202020204" pitchFamily="34" charset="0"/>
              <a:buChar char="•"/>
            </a:pPr>
            <a:r>
              <a:rPr lang="zh-CN" altLang="en-US" sz="1800"/>
              <a:t>Customers who doesn't sign up for Online Security/Online Backup/Device Protection/Tech Support are very likely to churn.</a:t>
            </a:r>
            <a:endParaRPr lang="zh-CN" altLang="en-US" sz="1800"/>
          </a:p>
          <a:p>
            <a:pPr marL="514350" indent="-285750">
              <a:buFont typeface="Arial" panose="020B0604020202020204" pitchFamily="34" charset="0"/>
              <a:buChar char="•"/>
            </a:pPr>
            <a:r>
              <a:rPr lang="zh-CN" altLang="en-US" sz="1800"/>
              <a:t>Streaming TV and Streaming Movies are the most used service, but they're also the service with the highest customer churn rate.</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32" name="图片 32"/>
          <p:cNvPicPr>
            <a:picLocks noChangeAspect="1"/>
          </p:cNvPicPr>
          <p:nvPr/>
        </p:nvPicPr>
        <p:blipFill>
          <a:blip r:embed="rId3"/>
          <a:stretch>
            <a:fillRect/>
          </a:stretch>
        </p:blipFill>
        <p:spPr>
          <a:xfrm>
            <a:off x="198755" y="1297305"/>
            <a:ext cx="3011805" cy="2990215"/>
          </a:xfrm>
          <a:prstGeom prst="rect">
            <a:avLst/>
          </a:prstGeom>
          <a:noFill/>
          <a:ln>
            <a:noFill/>
          </a:ln>
        </p:spPr>
      </p:pic>
      <p:pic>
        <p:nvPicPr>
          <p:cNvPr id="33" name="图片 33"/>
          <p:cNvPicPr>
            <a:picLocks noChangeAspect="1"/>
          </p:cNvPicPr>
          <p:nvPr/>
        </p:nvPicPr>
        <p:blipFill>
          <a:blip r:embed="rId4"/>
          <a:stretch>
            <a:fillRect/>
          </a:stretch>
        </p:blipFill>
        <p:spPr>
          <a:xfrm>
            <a:off x="3210560" y="1297305"/>
            <a:ext cx="3048000" cy="2990215"/>
          </a:xfrm>
          <a:prstGeom prst="rect">
            <a:avLst/>
          </a:prstGeom>
          <a:noFill/>
          <a:ln>
            <a:noFill/>
          </a:ln>
        </p:spPr>
      </p:pic>
      <p:pic>
        <p:nvPicPr>
          <p:cNvPr id="34" name="图片 34"/>
          <p:cNvPicPr>
            <a:picLocks noChangeAspect="1"/>
          </p:cNvPicPr>
          <p:nvPr/>
        </p:nvPicPr>
        <p:blipFill>
          <a:blip r:embed="rId5"/>
          <a:stretch>
            <a:fillRect/>
          </a:stretch>
        </p:blipFill>
        <p:spPr>
          <a:xfrm>
            <a:off x="6246495" y="2715895"/>
            <a:ext cx="2885440" cy="1426210"/>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1315" y="274320"/>
            <a:ext cx="8522970" cy="14986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a:t>     Catogorial Data vs Churn</a:t>
            </a:r>
            <a:endParaRPr lang="en-US"/>
          </a:p>
        </p:txBody>
      </p:sp>
      <p:sp>
        <p:nvSpPr>
          <p:cNvPr id="2" name="文本占位符 1"/>
          <p:cNvSpPr/>
          <p:nvPr>
            <p:ph type="body" idx="1"/>
          </p:nvPr>
        </p:nvSpPr>
        <p:spPr>
          <a:xfrm>
            <a:off x="12065" y="4154805"/>
            <a:ext cx="9131935" cy="2755265"/>
          </a:xfrm>
        </p:spPr>
        <p:txBody>
          <a:bodyPr/>
          <a:p>
            <a:pPr marL="228600" indent="0"/>
            <a:r>
              <a:rPr lang="zh-CN" altLang="en-US" sz="1800" i="1"/>
              <a:t>Customer account info：</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Customers with Paperless Billing/using Electronic check Payment Method are very likely to churn.</a:t>
            </a:r>
            <a:endParaRPr lang="zh-CN" altLang="en-US" sz="1800"/>
          </a:p>
          <a:p>
            <a:pPr marL="514350" indent="-285750">
              <a:buFont typeface="Arial" panose="020B0604020202020204" pitchFamily="34" charset="0"/>
              <a:buChar char="•"/>
            </a:pPr>
            <a:r>
              <a:rPr lang="zh-CN" altLang="en-US" sz="1800"/>
              <a:t>The shorter the Contract, the higher the customer churn rate.</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35" name="图片 35"/>
          <p:cNvPicPr>
            <a:picLocks noChangeAspect="1"/>
          </p:cNvPicPr>
          <p:nvPr/>
        </p:nvPicPr>
        <p:blipFill>
          <a:blip r:embed="rId3"/>
          <a:stretch>
            <a:fillRect/>
          </a:stretch>
        </p:blipFill>
        <p:spPr>
          <a:xfrm>
            <a:off x="1007745" y="1182370"/>
            <a:ext cx="3228975" cy="3200400"/>
          </a:xfrm>
          <a:prstGeom prst="rect">
            <a:avLst/>
          </a:prstGeom>
          <a:noFill/>
          <a:ln>
            <a:noFill/>
          </a:ln>
        </p:spPr>
      </p:pic>
      <p:pic>
        <p:nvPicPr>
          <p:cNvPr id="36" name="图片 36"/>
          <p:cNvPicPr>
            <a:picLocks noChangeAspect="1"/>
          </p:cNvPicPr>
          <p:nvPr/>
        </p:nvPicPr>
        <p:blipFill>
          <a:blip r:embed="rId4"/>
          <a:stretch>
            <a:fillRect/>
          </a:stretch>
        </p:blipFill>
        <p:spPr>
          <a:xfrm>
            <a:off x="4536440" y="2780665"/>
            <a:ext cx="3268345" cy="166624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2065" y="256540"/>
            <a:ext cx="9144000" cy="119253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sz="1800"/>
              <a:t>Q1. Which services should company improve to avoid current customer leaving?</a:t>
            </a:r>
            <a:endParaRPr lang="en-US" sz="1800"/>
          </a:p>
        </p:txBody>
      </p:sp>
      <p:sp>
        <p:nvSpPr>
          <p:cNvPr id="2" name="文本占位符 1"/>
          <p:cNvSpPr/>
          <p:nvPr>
            <p:ph type="body" idx="1"/>
          </p:nvPr>
        </p:nvSpPr>
        <p:spPr/>
        <p:txBody>
          <a:bodyPr/>
          <a:p>
            <a:r>
              <a:rPr lang="zh-CN" altLang="en-US" sz="1500"/>
              <a:t>Solution1</a:t>
            </a:r>
            <a:endParaRPr lang="zh-CN" altLang="en-US" sz="1500"/>
          </a:p>
          <a:p>
            <a:r>
              <a:rPr lang="en-US" altLang="zh-CN" sz="1500"/>
              <a:t>The company could ……</a:t>
            </a:r>
            <a:endParaRPr lang="en-US" altLang="zh-CN" sz="1500"/>
          </a:p>
          <a:p>
            <a:endParaRPr lang="zh-CN" altLang="en-US" sz="1500"/>
          </a:p>
          <a:p>
            <a:pPr marL="514350" indent="-285750">
              <a:buFont typeface="Arial" panose="020B0604020202020204" pitchFamily="34" charset="0"/>
              <a:buChar char="•"/>
            </a:pPr>
            <a:r>
              <a:rPr lang="en-US" altLang="zh-CN" sz="1500"/>
              <a:t>I</a:t>
            </a:r>
            <a:r>
              <a:rPr lang="zh-CN" altLang="en-US" sz="1500"/>
              <a:t>mprove the Fiber optic technology and provide more DLS Internet Service advertisement currently.</a:t>
            </a:r>
            <a:endParaRPr lang="zh-CN" altLang="en-US" sz="1500"/>
          </a:p>
          <a:p>
            <a:pPr marL="514350" indent="-285750">
              <a:buFont typeface="Arial" panose="020B0604020202020204" pitchFamily="34" charset="0"/>
              <a:buChar char="•"/>
            </a:pPr>
            <a:r>
              <a:rPr lang="en-US" altLang="zh-CN" sz="1500"/>
              <a:t>P</a:t>
            </a:r>
            <a:r>
              <a:rPr lang="zh-CN" altLang="en-US" sz="1500"/>
              <a:t>rovide some bonus or discount to those senior citizen.</a:t>
            </a:r>
            <a:endParaRPr lang="zh-CN" altLang="en-US" sz="1500"/>
          </a:p>
          <a:p>
            <a:pPr marL="514350" indent="-285750">
              <a:buFont typeface="Arial" panose="020B0604020202020204" pitchFamily="34" charset="0"/>
              <a:buChar char="•"/>
            </a:pPr>
            <a:r>
              <a:rPr lang="en-US" altLang="zh-CN" sz="1500"/>
              <a:t>E</a:t>
            </a:r>
            <a:r>
              <a:rPr lang="zh-CN" altLang="en-US" sz="1500"/>
              <a:t>ncourage customers to sign up for Online Security/Online Backup/Device Protection/Tech Support .</a:t>
            </a:r>
            <a:endParaRPr lang="zh-CN" altLang="en-US" sz="1500"/>
          </a:p>
          <a:p>
            <a:pPr marL="514350" indent="-285750">
              <a:buFont typeface="Arial" panose="020B0604020202020204" pitchFamily="34" charset="0"/>
              <a:buChar char="•"/>
            </a:pPr>
            <a:r>
              <a:rPr lang="en-US" altLang="zh-CN" sz="1500"/>
              <a:t>P</a:t>
            </a:r>
            <a:r>
              <a:rPr lang="zh-CN" altLang="en-US" sz="1500"/>
              <a:t>rovide payment by installments program suggestions to those customers.</a:t>
            </a:r>
            <a:endParaRPr lang="zh-CN" altLang="en-US" sz="1500"/>
          </a:p>
          <a:p>
            <a:pPr marL="514350" indent="-285750">
              <a:buFont typeface="Arial" panose="020B0604020202020204" pitchFamily="34" charset="0"/>
              <a:buChar char="•"/>
            </a:pPr>
            <a:r>
              <a:rPr lang="en-US" altLang="zh-CN" sz="1500"/>
              <a:t>S</a:t>
            </a:r>
            <a:r>
              <a:rPr lang="zh-CN" altLang="en-US" sz="1500"/>
              <a:t>uggest to customers to use credit card automatic as a default payment method that has lowest churn rate.</a:t>
            </a:r>
            <a:endParaRPr lang="zh-CN" altLang="en-US" sz="1500"/>
          </a:p>
          <a:p>
            <a:pPr marL="514350" indent="-285750">
              <a:buFont typeface="Arial" panose="020B0604020202020204" pitchFamily="34" charset="0"/>
              <a:buChar char="•"/>
            </a:pPr>
            <a:r>
              <a:rPr lang="en-US" sz="1500"/>
              <a:t>E</a:t>
            </a:r>
            <a:r>
              <a:rPr lang="zh-CN" altLang="en-US" sz="1500"/>
              <a:t>ncourage customer to subscribe with years such as using high discount or adding bonus package.</a:t>
            </a:r>
            <a:endParaRPr lang="zh-CN" altLang="en-US" sz="1500"/>
          </a:p>
        </p:txBody>
      </p:sp>
      <p:pic>
        <p:nvPicPr>
          <p:cNvPr id="3" name="图片 2"/>
          <p:cNvPicPr/>
          <p:nvPr/>
        </p:nvPicPr>
        <p:blipFill>
          <a:blip r:embed="rId1" r:link="rId2"/>
          <a:srcRect l="17070" r="21219"/>
          <a:stretch>
            <a:fillRect/>
          </a:stretch>
        </p:blipFill>
        <p:spPr>
          <a:xfrm>
            <a:off x="55245" y="0"/>
            <a:ext cx="1673860" cy="831850"/>
          </a:xfrm>
          <a:prstGeom prst="rect">
            <a:avLst/>
          </a:prstGeom>
          <a:noFill/>
          <a:ln w="9525">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1315" y="274320"/>
            <a:ext cx="8522970" cy="14986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a:t>     Numerical Data vs Churn</a:t>
            </a:r>
            <a:endParaRPr lang="en-US"/>
          </a:p>
        </p:txBody>
      </p:sp>
      <p:sp>
        <p:nvSpPr>
          <p:cNvPr id="2" name="文本占位符 1"/>
          <p:cNvSpPr/>
          <p:nvPr>
            <p:ph type="body" idx="1"/>
          </p:nvPr>
        </p:nvSpPr>
        <p:spPr>
          <a:xfrm>
            <a:off x="-198120" y="3423285"/>
            <a:ext cx="9460230" cy="2755265"/>
          </a:xfrm>
        </p:spPr>
        <p:txBody>
          <a:bodyPr/>
          <a:p>
            <a:pPr marL="228600" indent="0"/>
            <a:r>
              <a:rPr lang="zh-CN" altLang="en-US" sz="1600" i="1"/>
              <a:t>Conclusion:</a:t>
            </a:r>
            <a:endParaRPr lang="zh-CN" altLang="en-US" sz="1600" i="1"/>
          </a:p>
          <a:p>
            <a:pPr marL="228600" indent="0"/>
            <a:endParaRPr lang="zh-CN" altLang="en-US" sz="1600" i="1"/>
          </a:p>
          <a:p>
            <a:pPr marL="514350" indent="-285750">
              <a:buFont typeface="Arial" panose="020B0604020202020204" pitchFamily="34" charset="0"/>
              <a:buChar char="•"/>
            </a:pPr>
            <a:r>
              <a:rPr lang="zh-CN" altLang="en-US" sz="1600"/>
              <a:t>Tenure Months</a:t>
            </a:r>
            <a:r>
              <a:rPr lang="en-US" altLang="zh-CN" sz="1600"/>
              <a:t>: </a:t>
            </a:r>
            <a:r>
              <a:rPr lang="zh-CN" altLang="en-US" sz="1600"/>
              <a:t>Peak - Churn: around 5 months.</a:t>
            </a:r>
            <a:r>
              <a:rPr lang="en-US" altLang="zh-CN" sz="1600"/>
              <a:t> </a:t>
            </a:r>
            <a:r>
              <a:rPr lang="zh-CN" altLang="en-US" sz="1600"/>
              <a:t>There is a trend that the larger the tenure, the smaller the churn rate.</a:t>
            </a:r>
            <a:endParaRPr lang="zh-CN" altLang="en-US" sz="1600"/>
          </a:p>
          <a:p>
            <a:pPr marL="514350" indent="-285750">
              <a:buFont typeface="Arial" panose="020B0604020202020204" pitchFamily="34" charset="0"/>
              <a:buChar char="•"/>
            </a:pPr>
            <a:r>
              <a:rPr lang="zh-CN" altLang="en-US" sz="1600"/>
              <a:t>Monthly Charges</a:t>
            </a:r>
            <a:r>
              <a:rPr lang="en-US" altLang="zh-CN" sz="1600"/>
              <a:t>: </a:t>
            </a:r>
            <a:r>
              <a:rPr lang="zh-CN" altLang="en-US" sz="1600"/>
              <a:t>Peak - Churn: around 80 dollars ; Not Churn: around 20 dollars.</a:t>
            </a:r>
            <a:r>
              <a:rPr lang="en-US" altLang="zh-CN" sz="1600"/>
              <a:t> </a:t>
            </a:r>
            <a:r>
              <a:rPr lang="zh-CN" altLang="en-US" sz="1600"/>
              <a:t>The churn rate and monthly charges are not clearly related to each other.</a:t>
            </a:r>
            <a:endParaRPr lang="zh-CN" altLang="en-US" sz="1600"/>
          </a:p>
          <a:p>
            <a:pPr marL="514350" indent="-285750">
              <a:buFont typeface="Arial" panose="020B0604020202020204" pitchFamily="34" charset="0"/>
              <a:buChar char="•"/>
            </a:pPr>
            <a:r>
              <a:rPr lang="zh-CN" altLang="en-US" sz="1600"/>
              <a:t>Total Charges</a:t>
            </a:r>
            <a:r>
              <a:rPr lang="en-US" altLang="zh-CN" sz="1600"/>
              <a:t>: </a:t>
            </a:r>
            <a:r>
              <a:rPr lang="zh-CN" altLang="en-US" sz="1600"/>
              <a:t>There is a trend that the larger the TotalCharges, the smaller the churn rate.</a:t>
            </a:r>
            <a:endParaRPr lang="zh-CN" altLang="en-US" sz="1600"/>
          </a:p>
          <a:p>
            <a:pPr marL="514350" indent="-285750">
              <a:buFont typeface="Arial" panose="020B0604020202020204" pitchFamily="34" charset="0"/>
              <a:buChar char="•"/>
            </a:pPr>
            <a:r>
              <a:rPr lang="zh-CN" altLang="en-US" sz="1600"/>
              <a:t>CLTV</a:t>
            </a:r>
            <a:r>
              <a:rPr lang="en-US" altLang="zh-CN" sz="1600"/>
              <a:t>: </a:t>
            </a:r>
            <a:r>
              <a:rPr lang="zh-CN" altLang="en-US" sz="1600"/>
              <a:t>The churn rate and monthly charges are not clearly related to each other.</a:t>
            </a:r>
            <a:endParaRPr lang="zh-CN" altLang="en-US" sz="16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24" name="图片 24"/>
          <p:cNvPicPr>
            <a:picLocks noChangeAspect="1"/>
          </p:cNvPicPr>
          <p:nvPr/>
        </p:nvPicPr>
        <p:blipFill>
          <a:blip r:embed="rId3"/>
          <a:stretch>
            <a:fillRect/>
          </a:stretch>
        </p:blipFill>
        <p:spPr>
          <a:xfrm>
            <a:off x="54610" y="1493520"/>
            <a:ext cx="9045575" cy="2284095"/>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2065" y="256540"/>
            <a:ext cx="9144000" cy="119253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sz="1800"/>
              <a:t> Q2.  What kind of services are more related to whether a customer leave?</a:t>
            </a:r>
            <a:endParaRPr lang="en-US" sz="1800"/>
          </a:p>
        </p:txBody>
      </p:sp>
      <p:sp>
        <p:nvSpPr>
          <p:cNvPr id="2" name="文本占位符 1"/>
          <p:cNvSpPr/>
          <p:nvPr>
            <p:ph type="body" idx="1"/>
          </p:nvPr>
        </p:nvSpPr>
        <p:spPr>
          <a:xfrm>
            <a:off x="264795" y="1094105"/>
            <a:ext cx="9131935" cy="772160"/>
          </a:xfrm>
        </p:spPr>
        <p:txBody>
          <a:bodyPr/>
          <a:p>
            <a:r>
              <a:rPr lang="en-US" altLang="zh-CN" sz="1500"/>
              <a:t>      </a:t>
            </a:r>
            <a:r>
              <a:rPr lang="zh-CN" altLang="en-US" sz="1500"/>
              <a:t>Online security, Tenure Month, Dependent and Tech support</a:t>
            </a:r>
            <a:endParaRPr lang="zh-CN" altLang="en-US" sz="1500"/>
          </a:p>
        </p:txBody>
      </p:sp>
      <p:pic>
        <p:nvPicPr>
          <p:cNvPr id="3" name="图片 2"/>
          <p:cNvPicPr/>
          <p:nvPr/>
        </p:nvPicPr>
        <p:blipFill>
          <a:blip r:embed="rId1" r:link="rId2"/>
          <a:srcRect l="17070" r="21219"/>
          <a:stretch>
            <a:fillRect/>
          </a:stretch>
        </p:blipFill>
        <p:spPr>
          <a:xfrm>
            <a:off x="55245" y="0"/>
            <a:ext cx="1673860" cy="831850"/>
          </a:xfrm>
          <a:prstGeom prst="rect">
            <a:avLst/>
          </a:prstGeom>
          <a:noFill/>
          <a:ln w="9525">
            <a:noFill/>
          </a:ln>
        </p:spPr>
      </p:pic>
      <p:pic>
        <p:nvPicPr>
          <p:cNvPr id="26" name="图片 26"/>
          <p:cNvPicPr>
            <a:picLocks noChangeAspect="1"/>
          </p:cNvPicPr>
          <p:nvPr/>
        </p:nvPicPr>
        <p:blipFill>
          <a:blip r:embed="rId3"/>
          <a:stretch>
            <a:fillRect/>
          </a:stretch>
        </p:blipFill>
        <p:spPr>
          <a:xfrm>
            <a:off x="1261745" y="1747520"/>
            <a:ext cx="6419215" cy="2116455"/>
          </a:xfrm>
          <a:prstGeom prst="rect">
            <a:avLst/>
          </a:prstGeom>
          <a:noFill/>
          <a:ln>
            <a:noFill/>
          </a:ln>
        </p:spPr>
      </p:pic>
      <p:pic>
        <p:nvPicPr>
          <p:cNvPr id="27" name="图片 27"/>
          <p:cNvPicPr>
            <a:picLocks noChangeAspect="1"/>
          </p:cNvPicPr>
          <p:nvPr/>
        </p:nvPicPr>
        <p:blipFill>
          <a:blip r:embed="rId4"/>
          <a:stretch>
            <a:fillRect/>
          </a:stretch>
        </p:blipFill>
        <p:spPr>
          <a:xfrm>
            <a:off x="1187450" y="3727450"/>
            <a:ext cx="6419850" cy="2412365"/>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Building Model</a:t>
            </a:r>
            <a:endParaRPr lang="en-US"/>
          </a:p>
        </p:txBody>
      </p:sp>
      <p:sp>
        <p:nvSpPr>
          <p:cNvPr id="2" name="文本占位符 1"/>
          <p:cNvSpPr/>
          <p:nvPr>
            <p:ph type="body" idx="1"/>
          </p:nvPr>
        </p:nvSpPr>
        <p:spPr/>
        <p:txBody>
          <a:bodyPr/>
          <a:p>
            <a:r>
              <a:rPr lang="en-US" altLang="zh-CN" sz="1800" b="1" i="1"/>
              <a:t>1. </a:t>
            </a:r>
            <a:r>
              <a:rPr lang="zh-CN" altLang="en-US" sz="1800" b="1" i="1"/>
              <a:t>Single Model for all features with Default Parameters</a:t>
            </a:r>
            <a:endParaRPr lang="zh-CN" altLang="en-US" sz="1800" b="1" i="1"/>
          </a:p>
          <a:p>
            <a:endParaRPr lang="zh-CN" altLang="en-US" sz="1800" b="1" i="1"/>
          </a:p>
          <a:p>
            <a:pPr marL="514350" indent="-285750">
              <a:buFont typeface="Arial" panose="020B0604020202020204" pitchFamily="34" charset="0"/>
              <a:buChar char="•"/>
            </a:pPr>
            <a:r>
              <a:rPr lang="zh-CN" altLang="en-US" sz="1800"/>
              <a:t>LogisticRegression, RandomForest, Naive Bayes, and KNeighbours </a:t>
            </a:r>
            <a:endParaRPr lang="zh-CN" altLang="en-US" sz="1800"/>
          </a:p>
          <a:p>
            <a:pPr marL="514350" indent="-285750">
              <a:buFont typeface="Arial" panose="020B0604020202020204" pitchFamily="34" charset="0"/>
              <a:buChar char="•"/>
            </a:pPr>
            <a:r>
              <a:rPr lang="zh-CN" altLang="en-US" sz="1800"/>
              <a:t>10 fold cross validation</a:t>
            </a:r>
            <a:endParaRPr lang="zh-CN" altLang="en-US" sz="1800"/>
          </a:p>
          <a:p>
            <a:pPr marL="514350" indent="-285750">
              <a:buFont typeface="Arial" panose="020B0604020202020204" pitchFamily="34" charset="0"/>
              <a:buChar char="•"/>
            </a:pPr>
            <a:r>
              <a:rPr lang="en-US" altLang="zh-CN" sz="1800"/>
              <a:t>L</a:t>
            </a:r>
            <a:r>
              <a:rPr lang="zh-CN" altLang="en-US" sz="1800"/>
              <a:t>ogistic regression has a best performance</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3" name="图片 1"/>
          <p:cNvPicPr>
            <a:picLocks noChangeAspect="1"/>
          </p:cNvPicPr>
          <p:nvPr/>
        </p:nvPicPr>
        <p:blipFill>
          <a:blip r:embed="rId3"/>
          <a:stretch>
            <a:fillRect/>
          </a:stretch>
        </p:blipFill>
        <p:spPr>
          <a:xfrm>
            <a:off x="457835" y="3311525"/>
            <a:ext cx="8037195" cy="1751965"/>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Building Model</a:t>
            </a:r>
            <a:endParaRPr lang="en-US"/>
          </a:p>
        </p:txBody>
      </p:sp>
      <p:sp>
        <p:nvSpPr>
          <p:cNvPr id="2" name="文本占位符 1"/>
          <p:cNvSpPr/>
          <p:nvPr>
            <p:ph type="body" idx="1"/>
          </p:nvPr>
        </p:nvSpPr>
        <p:spPr>
          <a:xfrm>
            <a:off x="55246" y="990600"/>
            <a:ext cx="9132239" cy="4876800"/>
          </a:xfrm>
        </p:spPr>
        <p:txBody>
          <a:bodyPr/>
          <a:p>
            <a:r>
              <a:rPr lang="en-US" altLang="zh-CN" sz="1800" b="1" i="1"/>
              <a:t>2. </a:t>
            </a:r>
            <a:r>
              <a:rPr lang="zh-CN" altLang="en-US" sz="1800" b="1" i="1"/>
              <a:t>Single Model for all features with Tuning Parameters</a:t>
            </a:r>
            <a:endParaRPr lang="zh-CN" altLang="en-US" sz="1800" b="1" i="1"/>
          </a:p>
          <a:p>
            <a:endParaRPr lang="zh-CN" altLang="en-US" sz="1800" b="1" i="1"/>
          </a:p>
          <a:p>
            <a:pPr marL="514350" indent="-285750">
              <a:buFont typeface="Arial" panose="020B0604020202020204" pitchFamily="34" charset="0"/>
              <a:buChar char="•"/>
            </a:pPr>
            <a:r>
              <a:rPr lang="zh-CN" altLang="en-US" sz="1800"/>
              <a:t>LogisticRegression, RandomForest, Naive Bayes, and KNeighbours </a:t>
            </a:r>
            <a:endParaRPr lang="zh-CN" altLang="en-US" sz="1800"/>
          </a:p>
          <a:p>
            <a:pPr marL="514350" indent="-285750">
              <a:buFont typeface="Arial" panose="020B0604020202020204" pitchFamily="34" charset="0"/>
              <a:buChar char="•"/>
            </a:pPr>
            <a:r>
              <a:rPr lang="en-US" altLang="zh-CN" sz="1800"/>
              <a:t>P</a:t>
            </a:r>
            <a:r>
              <a:rPr lang="zh-CN" altLang="en-US" sz="1800"/>
              <a:t>ipeline with</a:t>
            </a:r>
            <a:r>
              <a:rPr lang="en-US" altLang="zh-CN" sz="1800"/>
              <a:t> </a:t>
            </a:r>
            <a:r>
              <a:rPr lang="zh-CN" altLang="en-US" sz="1800"/>
              <a:t>minmax scaler as the first step and used grid search</a:t>
            </a:r>
            <a:endParaRPr lang="zh-CN" altLang="en-US" sz="1800"/>
          </a:p>
          <a:p>
            <a:pPr marL="514350" indent="-285750">
              <a:buFont typeface="Arial" panose="020B0604020202020204" pitchFamily="34" charset="0"/>
              <a:buChar char="•"/>
            </a:pPr>
            <a:r>
              <a:rPr lang="zh-CN" altLang="en-US" sz="1800">
                <a:sym typeface="+mn-ea"/>
              </a:rPr>
              <a:t>10 </a:t>
            </a:r>
            <a:r>
              <a:rPr lang="en-US" altLang="zh-CN" sz="1800">
                <a:sym typeface="+mn-ea"/>
              </a:rPr>
              <a:t>stratified </a:t>
            </a:r>
            <a:r>
              <a:rPr lang="zh-CN" altLang="en-US" sz="1800">
                <a:sym typeface="+mn-ea"/>
              </a:rPr>
              <a:t>fold cross validation</a:t>
            </a:r>
            <a:endParaRPr lang="zh-CN" altLang="en-US" sz="1800">
              <a:sym typeface="+mn-ea"/>
            </a:endParaRPr>
          </a:p>
          <a:p>
            <a:pPr marL="514350" indent="-285750">
              <a:buFont typeface="Arial" panose="020B0604020202020204" pitchFamily="34" charset="0"/>
              <a:buChar char="•"/>
            </a:pPr>
            <a:r>
              <a:rPr lang="en-US" altLang="zh-CN" sz="1800">
                <a:sym typeface="+mn-ea"/>
              </a:rPr>
              <a:t>L</a:t>
            </a:r>
            <a:r>
              <a:rPr lang="zh-CN" altLang="en-US" sz="1800">
                <a:sym typeface="+mn-ea"/>
              </a:rPr>
              <a:t>ogistic regression has a best performance</a:t>
            </a:r>
            <a:endParaRPr lang="zh-CN" altLang="en-US" sz="1800">
              <a:sym typeface="+mn-ea"/>
            </a:endParaRPr>
          </a:p>
          <a:p>
            <a:pPr marL="514350" indent="-285750">
              <a:buFont typeface="Arial" panose="020B0604020202020204" pitchFamily="34" charset="0"/>
              <a:buChar char="•"/>
            </a:pPr>
            <a:r>
              <a:rPr lang="en-US" altLang="zh-CN" sz="1800"/>
              <a:t>Score in Random Forest, KNeighbours </a:t>
            </a:r>
            <a:endParaRPr lang="en-US" altLang="zh-CN" sz="1800"/>
          </a:p>
          <a:p>
            <a:pPr marL="228600" indent="0">
              <a:buFont typeface="Arial" panose="020B0604020202020204" pitchFamily="34" charset="0"/>
            </a:pPr>
            <a:r>
              <a:rPr lang="en-US" altLang="zh-CN" sz="1800"/>
              <a:t>     and Naive Bayes has been improved</a:t>
            </a:r>
            <a:endParaRPr lang="en-US" altLang="zh-CN" sz="1800"/>
          </a:p>
          <a:p>
            <a:pPr marL="514350" indent="-285750">
              <a:buFont typeface="Arial" panose="020B0604020202020204" pitchFamily="34" charset="0"/>
              <a:buChar char="•"/>
            </a:pPr>
            <a:r>
              <a:rPr lang="en-US" altLang="zh-CN" sz="1800"/>
              <a:t>Standard error of score are quite low</a:t>
            </a:r>
            <a:endParaRPr lang="en-US" altLang="zh-CN"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8" name="图片 8"/>
          <p:cNvPicPr>
            <a:picLocks noChangeAspect="1"/>
          </p:cNvPicPr>
          <p:nvPr/>
        </p:nvPicPr>
        <p:blipFill>
          <a:blip r:embed="rId3"/>
          <a:stretch>
            <a:fillRect/>
          </a:stretch>
        </p:blipFill>
        <p:spPr>
          <a:xfrm>
            <a:off x="0" y="4621530"/>
            <a:ext cx="8995410" cy="1474470"/>
          </a:xfrm>
          <a:prstGeom prst="rect">
            <a:avLst/>
          </a:prstGeom>
          <a:noFill/>
          <a:ln>
            <a:noFill/>
          </a:ln>
        </p:spPr>
      </p:pic>
      <p:pic>
        <p:nvPicPr>
          <p:cNvPr id="3" name="图片 2"/>
          <p:cNvPicPr>
            <a:picLocks noChangeAspect="1"/>
          </p:cNvPicPr>
          <p:nvPr/>
        </p:nvPicPr>
        <p:blipFill>
          <a:blip r:embed="rId4"/>
          <a:stretch>
            <a:fillRect/>
          </a:stretch>
        </p:blipFill>
        <p:spPr>
          <a:xfrm>
            <a:off x="5695315" y="2517140"/>
            <a:ext cx="3300095" cy="210439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Building Model</a:t>
            </a:r>
            <a:endParaRPr lang="en-US"/>
          </a:p>
        </p:txBody>
      </p:sp>
      <p:sp>
        <p:nvSpPr>
          <p:cNvPr id="2" name="文本占位符 1"/>
          <p:cNvSpPr/>
          <p:nvPr>
            <p:ph type="body" idx="1"/>
          </p:nvPr>
        </p:nvSpPr>
        <p:spPr>
          <a:xfrm>
            <a:off x="55246" y="990600"/>
            <a:ext cx="9132239" cy="4876800"/>
          </a:xfrm>
        </p:spPr>
        <p:txBody>
          <a:bodyPr/>
          <a:p>
            <a:r>
              <a:rPr lang="en-US" altLang="zh-CN" sz="1800" b="1" i="1"/>
              <a:t>3. </a:t>
            </a:r>
            <a:r>
              <a:rPr lang="zh-CN" altLang="en-US" sz="1800" b="1" i="1"/>
              <a:t>Hybrid Model </a:t>
            </a:r>
            <a:r>
              <a:rPr lang="en-US" altLang="zh-CN" sz="1800" b="1" i="1"/>
              <a:t>: </a:t>
            </a:r>
            <a:r>
              <a:rPr lang="zh-CN" altLang="en-US" sz="1800" b="1" i="1"/>
              <a:t>PCA, Logistic Regression with Tuning Parameters</a:t>
            </a:r>
            <a:endParaRPr lang="zh-CN" altLang="en-US" sz="1800" b="1" i="1"/>
          </a:p>
          <a:p>
            <a:pPr marL="228600" indent="0">
              <a:buFont typeface="Arial" panose="020B0604020202020204" pitchFamily="34" charset="0"/>
            </a:pPr>
            <a:endParaRPr lang="en-US" altLang="zh-CN"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10" name="图片 10"/>
          <p:cNvPicPr>
            <a:picLocks noChangeAspect="1"/>
          </p:cNvPicPr>
          <p:nvPr/>
        </p:nvPicPr>
        <p:blipFill>
          <a:blip r:embed="rId3"/>
          <a:stretch>
            <a:fillRect/>
          </a:stretch>
        </p:blipFill>
        <p:spPr>
          <a:xfrm>
            <a:off x="3451225" y="1765935"/>
            <a:ext cx="3227070" cy="2273300"/>
          </a:xfrm>
          <a:prstGeom prst="rect">
            <a:avLst/>
          </a:prstGeom>
          <a:noFill/>
          <a:ln>
            <a:noFill/>
          </a:ln>
        </p:spPr>
      </p:pic>
      <p:pic>
        <p:nvPicPr>
          <p:cNvPr id="38" name="图片 38"/>
          <p:cNvPicPr>
            <a:picLocks noChangeAspect="1"/>
          </p:cNvPicPr>
          <p:nvPr/>
        </p:nvPicPr>
        <p:blipFill>
          <a:blip r:embed="rId4"/>
          <a:stretch>
            <a:fillRect/>
          </a:stretch>
        </p:blipFill>
        <p:spPr>
          <a:xfrm>
            <a:off x="55245" y="1637665"/>
            <a:ext cx="3033395" cy="1534160"/>
          </a:xfrm>
          <a:prstGeom prst="rect">
            <a:avLst/>
          </a:prstGeom>
          <a:noFill/>
          <a:ln>
            <a:noFill/>
          </a:ln>
        </p:spPr>
      </p:pic>
      <p:pic>
        <p:nvPicPr>
          <p:cNvPr id="39" name="图片 39"/>
          <p:cNvPicPr>
            <a:picLocks noChangeAspect="1"/>
          </p:cNvPicPr>
          <p:nvPr/>
        </p:nvPicPr>
        <p:blipFill>
          <a:blip r:embed="rId5"/>
          <a:stretch>
            <a:fillRect/>
          </a:stretch>
        </p:blipFill>
        <p:spPr>
          <a:xfrm>
            <a:off x="55245" y="3226435"/>
            <a:ext cx="3033395" cy="1597660"/>
          </a:xfrm>
          <a:prstGeom prst="rect">
            <a:avLst/>
          </a:prstGeom>
          <a:noFill/>
          <a:ln>
            <a:noFill/>
          </a:ln>
        </p:spPr>
      </p:pic>
      <p:pic>
        <p:nvPicPr>
          <p:cNvPr id="12" name="图片 12"/>
          <p:cNvPicPr>
            <a:picLocks noChangeAspect="1"/>
          </p:cNvPicPr>
          <p:nvPr/>
        </p:nvPicPr>
        <p:blipFill>
          <a:blip r:embed="rId6"/>
          <a:stretch>
            <a:fillRect/>
          </a:stretch>
        </p:blipFill>
        <p:spPr>
          <a:xfrm>
            <a:off x="2571750" y="4107180"/>
            <a:ext cx="6572250" cy="1951990"/>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2"/>
          <p:cNvSpPr txBox="1"/>
          <p:nvPr>
            <p:ph type="body" idx="1"/>
          </p:nvPr>
        </p:nvSpPr>
        <p:spPr>
          <a:xfrm>
            <a:off x="1" y="1295400"/>
            <a:ext cx="9132239" cy="4876800"/>
          </a:xfrm>
          <a:prstGeom prst="rect">
            <a:avLst/>
          </a:prstGeom>
          <a:noFill/>
          <a:ln>
            <a:noFill/>
          </a:ln>
        </p:spPr>
        <p:txBody>
          <a:bodyPr spcFirstLastPara="1" wrap="square" lIns="603500" tIns="365750" rIns="731500" bIns="81275" anchor="t" anchorCtr="0">
            <a:noAutofit/>
          </a:bodyPr>
          <a:lstStyle/>
          <a:p>
            <a:pPr marL="114300" lvl="0" indent="0" algn="l" rtl="0">
              <a:lnSpc>
                <a:spcPct val="100000"/>
              </a:lnSpc>
              <a:spcBef>
                <a:spcPts val="0"/>
              </a:spcBef>
              <a:spcAft>
                <a:spcPts val="0"/>
              </a:spcAft>
              <a:buSzPts val="2800"/>
              <a:buNone/>
            </a:pPr>
            <a:r>
              <a:rPr lang="en-US" sz="2000"/>
              <a:t>1. Introduction</a:t>
            </a:r>
            <a:endParaRPr lang="en-US" sz="2000"/>
          </a:p>
          <a:p>
            <a:pPr marL="114300" lvl="0" indent="0" algn="l" rtl="0">
              <a:lnSpc>
                <a:spcPct val="100000"/>
              </a:lnSpc>
              <a:spcBef>
                <a:spcPts val="0"/>
              </a:spcBef>
              <a:spcAft>
                <a:spcPts val="0"/>
              </a:spcAft>
              <a:buSzPts val="2800"/>
              <a:buNone/>
            </a:pPr>
            <a:r>
              <a:rPr lang="en-US" sz="2000"/>
              <a:t>2. Research Questions</a:t>
            </a:r>
            <a:endParaRPr lang="en-US" sz="2000"/>
          </a:p>
          <a:p>
            <a:pPr marL="114300" lvl="0" indent="0" algn="l" rtl="0">
              <a:lnSpc>
                <a:spcPct val="100000"/>
              </a:lnSpc>
              <a:spcBef>
                <a:spcPts val="0"/>
              </a:spcBef>
              <a:spcAft>
                <a:spcPts val="0"/>
              </a:spcAft>
              <a:buSzPts val="2800"/>
              <a:buNone/>
            </a:pPr>
            <a:r>
              <a:rPr lang="en-US" sz="2000"/>
              <a:t>3. Data Preprocessing</a:t>
            </a:r>
            <a:endParaRPr lang="en-US" sz="2000"/>
          </a:p>
          <a:p>
            <a:pPr marL="114300" lvl="0" indent="0" algn="l" rtl="0">
              <a:lnSpc>
                <a:spcPct val="100000"/>
              </a:lnSpc>
              <a:spcBef>
                <a:spcPts val="0"/>
              </a:spcBef>
              <a:spcAft>
                <a:spcPts val="0"/>
              </a:spcAft>
              <a:buSzPts val="2800"/>
              <a:buNone/>
            </a:pPr>
            <a:r>
              <a:rPr lang="en-US" sz="2000"/>
              <a:t>4. Data Exploration Analysis</a:t>
            </a:r>
            <a:endParaRPr lang="en-US" sz="2000"/>
          </a:p>
          <a:p>
            <a:pPr marL="571500" lvl="1" indent="0" algn="l" rtl="0">
              <a:lnSpc>
                <a:spcPct val="100000"/>
              </a:lnSpc>
              <a:spcBef>
                <a:spcPts val="0"/>
              </a:spcBef>
              <a:spcAft>
                <a:spcPts val="0"/>
              </a:spcAft>
              <a:buSzPts val="2800"/>
              <a:buFont typeface="Arial" panose="020B0604020202020204" pitchFamily="34" charset="0"/>
            </a:pPr>
            <a:r>
              <a:rPr lang="en-US" sz="1710"/>
              <a:t>    Label data</a:t>
            </a:r>
            <a:endParaRPr lang="en-US" sz="1710"/>
          </a:p>
          <a:p>
            <a:pPr marL="571500" lvl="1" indent="0" algn="l" rtl="0">
              <a:lnSpc>
                <a:spcPct val="100000"/>
              </a:lnSpc>
              <a:spcBef>
                <a:spcPts val="0"/>
              </a:spcBef>
              <a:spcAft>
                <a:spcPts val="0"/>
              </a:spcAft>
              <a:buSzPts val="2800"/>
              <a:buFont typeface="Arial" panose="020B0604020202020204" pitchFamily="34" charset="0"/>
            </a:pPr>
            <a:r>
              <a:rPr lang="en-US" sz="1710"/>
              <a:t>    Catagorical data</a:t>
            </a:r>
            <a:endParaRPr lang="en-US" sz="1710"/>
          </a:p>
          <a:p>
            <a:pPr marL="571500" lvl="1" indent="0" algn="l" rtl="0">
              <a:lnSpc>
                <a:spcPct val="100000"/>
              </a:lnSpc>
              <a:spcBef>
                <a:spcPts val="0"/>
              </a:spcBef>
              <a:spcAft>
                <a:spcPts val="0"/>
              </a:spcAft>
              <a:buSzPts val="2800"/>
              <a:buFont typeface="Arial" panose="020B0604020202020204" pitchFamily="34" charset="0"/>
            </a:pPr>
            <a:r>
              <a:rPr lang="en-US" sz="1710"/>
              <a:t>    Numerical data</a:t>
            </a:r>
            <a:endParaRPr lang="en-US" sz="1710"/>
          </a:p>
          <a:p>
            <a:pPr marL="114300" lvl="0" indent="0" algn="l" rtl="0">
              <a:lnSpc>
                <a:spcPct val="100000"/>
              </a:lnSpc>
              <a:spcBef>
                <a:spcPts val="0"/>
              </a:spcBef>
              <a:spcAft>
                <a:spcPts val="0"/>
              </a:spcAft>
              <a:buSzPts val="2800"/>
              <a:buNone/>
            </a:pPr>
            <a:r>
              <a:rPr lang="en-US" sz="2000"/>
              <a:t>5. Building Model</a:t>
            </a:r>
            <a:endParaRPr lang="en-US" sz="2000"/>
          </a:p>
          <a:p>
            <a:pPr lvl="1" indent="-342900" algn="l" rtl="0">
              <a:lnSpc>
                <a:spcPct val="100000"/>
              </a:lnSpc>
              <a:spcBef>
                <a:spcPts val="0"/>
              </a:spcBef>
              <a:spcAft>
                <a:spcPts val="0"/>
              </a:spcAft>
              <a:buSzPts val="2800"/>
            </a:pPr>
            <a:r>
              <a:rPr lang="en-US" sz="2000">
                <a:solidFill>
                  <a:schemeClr val="dk1"/>
                </a:solidFill>
              </a:rPr>
              <a:t>Single model with default parameters</a:t>
            </a:r>
            <a:endParaRPr lang="en-US" sz="2000">
              <a:solidFill>
                <a:schemeClr val="dk1"/>
              </a:solidFill>
            </a:endParaRPr>
          </a:p>
          <a:p>
            <a:pPr lvl="1" indent="-342900" algn="l" rtl="0">
              <a:lnSpc>
                <a:spcPct val="100000"/>
              </a:lnSpc>
              <a:spcBef>
                <a:spcPts val="0"/>
              </a:spcBef>
              <a:spcAft>
                <a:spcPts val="0"/>
              </a:spcAft>
              <a:buSzPts val="2800"/>
            </a:pPr>
            <a:r>
              <a:rPr lang="en-US" sz="2000">
                <a:solidFill>
                  <a:schemeClr val="dk1"/>
                </a:solidFill>
              </a:rPr>
              <a:t>Single model with tuning parameters</a:t>
            </a:r>
            <a:endParaRPr lang="en-US" sz="2000">
              <a:solidFill>
                <a:schemeClr val="dk1"/>
              </a:solidFill>
            </a:endParaRPr>
          </a:p>
          <a:p>
            <a:pPr lvl="1" indent="-342900" algn="l" rtl="0">
              <a:lnSpc>
                <a:spcPct val="100000"/>
              </a:lnSpc>
              <a:spcBef>
                <a:spcPts val="0"/>
              </a:spcBef>
              <a:spcAft>
                <a:spcPts val="0"/>
              </a:spcAft>
              <a:buSzPts val="2800"/>
            </a:pPr>
            <a:r>
              <a:rPr lang="en-US" sz="2000">
                <a:solidFill>
                  <a:schemeClr val="dk1"/>
                </a:solidFill>
              </a:rPr>
              <a:t>Hibrid model</a:t>
            </a:r>
            <a:endParaRPr lang="en-US" sz="2000">
              <a:solidFill>
                <a:schemeClr val="dk1"/>
              </a:solidFill>
            </a:endParaRPr>
          </a:p>
          <a:p>
            <a:pPr marL="114300" lvl="0" indent="0" algn="l" rtl="0">
              <a:lnSpc>
                <a:spcPct val="100000"/>
              </a:lnSpc>
              <a:spcBef>
                <a:spcPts val="0"/>
              </a:spcBef>
              <a:spcAft>
                <a:spcPts val="0"/>
              </a:spcAft>
              <a:buSzPts val="2800"/>
              <a:buNone/>
            </a:pPr>
            <a:r>
              <a:rPr lang="en-US" sz="2000"/>
              <a:t>6. Conclusuion</a:t>
            </a:r>
            <a:endParaRPr lang="en-US" sz="2000"/>
          </a:p>
        </p:txBody>
      </p:sp>
      <p:sp>
        <p:nvSpPr>
          <p:cNvPr id="123" name="Google Shape;123;p22"/>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Agenda</a:t>
            </a:r>
            <a:endParaRPr lang="en-US"/>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2065" y="256540"/>
            <a:ext cx="9144000" cy="1192530"/>
          </a:xfrm>
          <a:prstGeom prst="rect">
            <a:avLst/>
          </a:prstGeom>
          <a:noFill/>
          <a:ln>
            <a:noFill/>
          </a:ln>
        </p:spPr>
        <p:txBody>
          <a:bodyPr spcFirstLastPara="1" wrap="square" lIns="731500" tIns="731500" rIns="731500" bIns="81275" anchor="t" anchorCtr="0">
            <a:normAutofit fontScale="90000"/>
          </a:bodyPr>
          <a:lstStyle/>
          <a:p>
            <a:pPr marL="0" lvl="0" indent="0" algn="ctr" rtl="0">
              <a:lnSpc>
                <a:spcPct val="90000"/>
              </a:lnSpc>
              <a:spcBef>
                <a:spcPts val="0"/>
              </a:spcBef>
              <a:spcAft>
                <a:spcPts val="0"/>
              </a:spcAft>
              <a:buNone/>
            </a:pPr>
            <a:r>
              <a:rPr lang="en-US" sz="1800"/>
              <a:t>Q3. Who are more likely to leave and what the confidence of that predictions are?</a:t>
            </a:r>
            <a:endParaRPr lang="en-US" sz="1800"/>
          </a:p>
        </p:txBody>
      </p:sp>
      <p:sp>
        <p:nvSpPr>
          <p:cNvPr id="2" name="文本占位符 1"/>
          <p:cNvSpPr/>
          <p:nvPr>
            <p:ph type="body" idx="1"/>
          </p:nvPr>
        </p:nvSpPr>
        <p:spPr>
          <a:xfrm>
            <a:off x="264795" y="1094105"/>
            <a:ext cx="9131935" cy="772160"/>
          </a:xfrm>
        </p:spPr>
        <p:txBody>
          <a:bodyPr/>
          <a:p>
            <a:r>
              <a:rPr lang="zh-CN" altLang="en-US" sz="1500"/>
              <a:t>There are 2110 customers currently in the test dataset.</a:t>
            </a:r>
            <a:r>
              <a:rPr lang="en-US" altLang="zh-CN" sz="1500"/>
              <a:t> </a:t>
            </a:r>
            <a:endParaRPr lang="zh-CN" altLang="en-US" sz="1500"/>
          </a:p>
          <a:p>
            <a:r>
              <a:rPr lang="zh-CN" altLang="en-US" sz="1500"/>
              <a:t>There are 517 (24%) customers might be churn,</a:t>
            </a:r>
            <a:endParaRPr lang="zh-CN" altLang="en-US" sz="1500"/>
          </a:p>
          <a:p>
            <a:r>
              <a:rPr lang="zh-CN" altLang="en-US" sz="1500"/>
              <a:t>34 customers among of them have more than 80% confidence that more likely to churn.</a:t>
            </a:r>
            <a:endParaRPr lang="zh-CN" altLang="en-US" sz="1500"/>
          </a:p>
        </p:txBody>
      </p:sp>
      <p:pic>
        <p:nvPicPr>
          <p:cNvPr id="3" name="图片 2"/>
          <p:cNvPicPr/>
          <p:nvPr/>
        </p:nvPicPr>
        <p:blipFill>
          <a:blip r:embed="rId1" r:link="rId2"/>
          <a:srcRect l="17070" r="21219"/>
          <a:stretch>
            <a:fillRect/>
          </a:stretch>
        </p:blipFill>
        <p:spPr>
          <a:xfrm>
            <a:off x="55245" y="0"/>
            <a:ext cx="1673860" cy="831850"/>
          </a:xfrm>
          <a:prstGeom prst="rect">
            <a:avLst/>
          </a:prstGeom>
          <a:noFill/>
          <a:ln w="9525">
            <a:noFill/>
          </a:ln>
        </p:spPr>
      </p:pic>
      <p:pic>
        <p:nvPicPr>
          <p:cNvPr id="14" name="图片 14"/>
          <p:cNvPicPr>
            <a:picLocks noChangeAspect="1"/>
          </p:cNvPicPr>
          <p:nvPr/>
        </p:nvPicPr>
        <p:blipFill>
          <a:blip r:embed="rId3"/>
          <a:stretch>
            <a:fillRect/>
          </a:stretch>
        </p:blipFill>
        <p:spPr>
          <a:xfrm>
            <a:off x="2081530" y="2240598"/>
            <a:ext cx="2383790" cy="3876675"/>
          </a:xfrm>
          <a:prstGeom prst="rect">
            <a:avLst/>
          </a:prstGeom>
          <a:noFill/>
          <a:ln>
            <a:noFill/>
          </a:ln>
        </p:spPr>
      </p:pic>
      <p:pic>
        <p:nvPicPr>
          <p:cNvPr id="15" name="图片 15"/>
          <p:cNvPicPr>
            <a:picLocks noChangeAspect="1"/>
          </p:cNvPicPr>
          <p:nvPr/>
        </p:nvPicPr>
        <p:blipFill>
          <a:blip r:embed="rId4"/>
          <a:stretch>
            <a:fillRect/>
          </a:stretch>
        </p:blipFill>
        <p:spPr>
          <a:xfrm>
            <a:off x="4800600" y="2418715"/>
            <a:ext cx="2486660" cy="340995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25"/>
          <p:cNvSpPr txBox="1"/>
          <p:nvPr>
            <p:ph type="body" idx="1"/>
          </p:nvPr>
        </p:nvSpPr>
        <p:spPr>
          <a:xfrm>
            <a:off x="1" y="1295400"/>
            <a:ext cx="9132300" cy="4876800"/>
          </a:xfrm>
          <a:prstGeom prst="rect">
            <a:avLst/>
          </a:prstGeom>
          <a:noFill/>
          <a:ln>
            <a:noFill/>
          </a:ln>
        </p:spPr>
        <p:txBody>
          <a:bodyPr spcFirstLastPara="1" wrap="square" lIns="603500" tIns="365750" rIns="731500" bIns="81275" anchor="t" anchorCtr="0">
            <a:noAutofit/>
          </a:bodyPr>
          <a:lstStyle/>
          <a:p>
            <a:pPr marL="0" lvl="0" indent="0" algn="l" rtl="0">
              <a:lnSpc>
                <a:spcPct val="100000"/>
              </a:lnSpc>
              <a:spcBef>
                <a:spcPts val="0"/>
              </a:spcBef>
              <a:spcAft>
                <a:spcPts val="0"/>
              </a:spcAft>
              <a:buSzPts val="2800"/>
              <a:buNone/>
            </a:pPr>
            <a:r>
              <a:rPr lang="en-US" sz="1800"/>
              <a:t>Based on the solutions of those questions, the company are now able to make some relevant strategies to improve their services and knowing who are more likely to leave now thus this research can help company reduce the churn rate of their customers to increase the profit.</a:t>
            </a:r>
            <a:endParaRPr lang="en-US" sz="1800"/>
          </a:p>
        </p:txBody>
      </p:sp>
      <p:sp>
        <p:nvSpPr>
          <p:cNvPr id="142" name="Google Shape;142;p25"/>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Conclusion</a:t>
            </a:r>
            <a:endParaRPr lang="en-US"/>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25"/>
          <p:cNvSpPr txBox="1"/>
          <p:nvPr>
            <p:ph type="body" idx="1"/>
          </p:nvPr>
        </p:nvSpPr>
        <p:spPr>
          <a:xfrm>
            <a:off x="1" y="1295400"/>
            <a:ext cx="9132300" cy="4876800"/>
          </a:xfrm>
          <a:prstGeom prst="rect">
            <a:avLst/>
          </a:prstGeom>
          <a:noFill/>
          <a:ln>
            <a:noFill/>
          </a:ln>
        </p:spPr>
        <p:txBody>
          <a:bodyPr spcFirstLastPara="1" wrap="square" lIns="603500" tIns="365750" rIns="731500" bIns="81275" anchor="t" anchorCtr="0">
            <a:noAutofit/>
          </a:bodyPr>
          <a:lstStyle/>
          <a:p>
            <a:pPr marL="0" lvl="0" indent="0" algn="l" rtl="0">
              <a:lnSpc>
                <a:spcPct val="100000"/>
              </a:lnSpc>
              <a:spcBef>
                <a:spcPts val="0"/>
              </a:spcBef>
              <a:spcAft>
                <a:spcPts val="0"/>
              </a:spcAft>
              <a:buSzPts val="2800"/>
              <a:buNone/>
            </a:pPr>
            <a:r>
              <a:rPr lang="en-US" sz="1800"/>
              <a:t>https://www.sciencedirect.com/science/article/abs/pii/S0148296321000308</a:t>
            </a:r>
            <a:endParaRPr lang="en-US" sz="1800"/>
          </a:p>
          <a:p>
            <a:pPr marL="0" lvl="0" indent="0" algn="l" rtl="0">
              <a:lnSpc>
                <a:spcPct val="100000"/>
              </a:lnSpc>
              <a:spcBef>
                <a:spcPts val="0"/>
              </a:spcBef>
              <a:spcAft>
                <a:spcPts val="0"/>
              </a:spcAft>
              <a:buSzPts val="2800"/>
              <a:buNone/>
            </a:pPr>
            <a:endParaRPr lang="en-US" sz="1800"/>
          </a:p>
          <a:p>
            <a:pPr marL="0" lvl="0" indent="0" algn="l" rtl="0">
              <a:lnSpc>
                <a:spcPct val="100000"/>
              </a:lnSpc>
              <a:spcBef>
                <a:spcPts val="0"/>
              </a:spcBef>
              <a:spcAft>
                <a:spcPts val="0"/>
              </a:spcAft>
              <a:buSzPts val="2800"/>
              <a:buNone/>
            </a:pPr>
            <a:r>
              <a:rPr lang="en-US" sz="1800"/>
              <a:t>https://content.iospress.com/articles/journal-of-intelligent-and-fuzzy-systems/ifs190677</a:t>
            </a:r>
            <a:endParaRPr lang="en-US" sz="1800"/>
          </a:p>
          <a:p>
            <a:pPr marL="0" lvl="0" indent="0" algn="l" rtl="0">
              <a:lnSpc>
                <a:spcPct val="100000"/>
              </a:lnSpc>
              <a:spcBef>
                <a:spcPts val="0"/>
              </a:spcBef>
              <a:spcAft>
                <a:spcPts val="0"/>
              </a:spcAft>
              <a:buSzPts val="2800"/>
              <a:buNone/>
            </a:pPr>
            <a:endParaRPr lang="en-US" sz="1800"/>
          </a:p>
          <a:p>
            <a:pPr marL="0" lvl="0" indent="0" algn="l" rtl="0">
              <a:lnSpc>
                <a:spcPct val="100000"/>
              </a:lnSpc>
              <a:spcBef>
                <a:spcPts val="0"/>
              </a:spcBef>
              <a:spcAft>
                <a:spcPts val="0"/>
              </a:spcAft>
              <a:buSzPts val="2800"/>
              <a:buNone/>
            </a:pPr>
            <a:r>
              <a:rPr lang="en-US" sz="1800"/>
              <a:t>https://stackoverflow.com/questions/31749448/how-to-add-percentages-on-top-of-bars-in-seaborn</a:t>
            </a:r>
            <a:endParaRPr lang="en-US" sz="1800"/>
          </a:p>
          <a:p>
            <a:pPr marL="0" lvl="0" indent="0" algn="l" rtl="0">
              <a:lnSpc>
                <a:spcPct val="100000"/>
              </a:lnSpc>
              <a:spcBef>
                <a:spcPts val="0"/>
              </a:spcBef>
              <a:spcAft>
                <a:spcPts val="0"/>
              </a:spcAft>
              <a:buSzPts val="2800"/>
              <a:buNone/>
            </a:pPr>
            <a:endParaRPr lang="en-US" sz="1800"/>
          </a:p>
          <a:p>
            <a:pPr marL="0" lvl="0" indent="0" algn="l" rtl="0">
              <a:lnSpc>
                <a:spcPct val="100000"/>
              </a:lnSpc>
              <a:spcBef>
                <a:spcPts val="0"/>
              </a:spcBef>
              <a:spcAft>
                <a:spcPts val="0"/>
              </a:spcAft>
              <a:buSzPts val="2800"/>
              <a:buNone/>
            </a:pPr>
            <a:r>
              <a:rPr lang="en-US" sz="1800"/>
              <a:t>https://stackoverflow.com/questions/45969390/difference-between-stratifiedkfold-and-stratifiedshufflesplit-in-sklearn</a:t>
            </a:r>
            <a:endParaRPr lang="en-US" sz="1800"/>
          </a:p>
          <a:p>
            <a:pPr marL="0" lvl="0" indent="0" algn="l" rtl="0">
              <a:lnSpc>
                <a:spcPct val="100000"/>
              </a:lnSpc>
              <a:spcBef>
                <a:spcPts val="0"/>
              </a:spcBef>
              <a:spcAft>
                <a:spcPts val="0"/>
              </a:spcAft>
              <a:buSzPts val="2800"/>
              <a:buNone/>
            </a:pPr>
            <a:endParaRPr lang="en-US" sz="1800"/>
          </a:p>
          <a:p>
            <a:pPr marL="0" lvl="0" indent="0" algn="l" rtl="0">
              <a:lnSpc>
                <a:spcPct val="100000"/>
              </a:lnSpc>
              <a:spcBef>
                <a:spcPts val="0"/>
              </a:spcBef>
              <a:spcAft>
                <a:spcPts val="0"/>
              </a:spcAft>
              <a:buSzPts val="2800"/>
              <a:buNone/>
            </a:pPr>
            <a:r>
              <a:rPr lang="en-US" sz="1800"/>
              <a:t>https://towardsdatascience.com/gridsearchcv-for-beginners-db48a90114ee</a:t>
            </a:r>
            <a:endParaRPr lang="en-US" sz="1800"/>
          </a:p>
          <a:p>
            <a:pPr marL="0" lvl="0" indent="0" algn="l" rtl="0">
              <a:lnSpc>
                <a:spcPct val="100000"/>
              </a:lnSpc>
              <a:spcBef>
                <a:spcPts val="0"/>
              </a:spcBef>
              <a:spcAft>
                <a:spcPts val="0"/>
              </a:spcAft>
              <a:buSzPts val="2800"/>
              <a:buNone/>
            </a:pPr>
            <a:endParaRPr lang="en-US" sz="1800"/>
          </a:p>
          <a:p>
            <a:pPr marL="0" lvl="0" indent="0" algn="l" rtl="0">
              <a:lnSpc>
                <a:spcPct val="100000"/>
              </a:lnSpc>
              <a:spcBef>
                <a:spcPts val="0"/>
              </a:spcBef>
              <a:spcAft>
                <a:spcPts val="0"/>
              </a:spcAft>
              <a:buSzPts val="2800"/>
              <a:buNone/>
            </a:pPr>
            <a:r>
              <a:rPr lang="en-US" sz="1800"/>
              <a:t>https://joannaoyzl.github.io/2019/07/28/Unsupervised-Learning-in-Python/</a:t>
            </a:r>
            <a:endParaRPr lang="en-US" sz="1800"/>
          </a:p>
        </p:txBody>
      </p:sp>
      <p:sp>
        <p:nvSpPr>
          <p:cNvPr id="142" name="Google Shape;142;p25"/>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Reference</a:t>
            </a:r>
            <a:endParaRPr lang="en-US"/>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2"/>
          <p:cNvSpPr txBox="1"/>
          <p:nvPr>
            <p:ph type="body" idx="1"/>
          </p:nvPr>
        </p:nvSpPr>
        <p:spPr>
          <a:xfrm>
            <a:off x="1" y="1295400"/>
            <a:ext cx="9132239" cy="4876800"/>
          </a:xfrm>
          <a:prstGeom prst="rect">
            <a:avLst/>
          </a:prstGeom>
          <a:noFill/>
          <a:ln>
            <a:noFill/>
          </a:ln>
        </p:spPr>
        <p:txBody>
          <a:bodyPr spcFirstLastPara="1" wrap="square" lIns="603500" tIns="365750" rIns="731500" bIns="81275" anchor="t" anchorCtr="0">
            <a:noAutofit/>
          </a:bodyPr>
          <a:lstStyle/>
          <a:p>
            <a:pPr marL="114300" lvl="0" indent="0" algn="l" rtl="0">
              <a:lnSpc>
                <a:spcPct val="100000"/>
              </a:lnSpc>
              <a:spcBef>
                <a:spcPts val="0"/>
              </a:spcBef>
              <a:spcAft>
                <a:spcPts val="0"/>
              </a:spcAft>
              <a:buSzPts val="2800"/>
              <a:buNone/>
            </a:pPr>
            <a:r>
              <a:rPr lang="en-US" sz="2000"/>
              <a:t>In this project, I’m going to explore the reason behind customer churn and predict who’s about to leave currently. This can help the company to maximize the customer experience for preventing customer attrition. Therefore, it can help companies reduce losses and even increase the number of customers to increase profits. Additionally, this can be applied in every company, with a high impact value.</a:t>
            </a:r>
            <a:endParaRPr lang="en-US" sz="2000"/>
          </a:p>
        </p:txBody>
      </p:sp>
      <p:sp>
        <p:nvSpPr>
          <p:cNvPr id="123" name="Google Shape;123;p22"/>
          <p:cNvSpPr txBox="1"/>
          <p:nvPr>
            <p:ph type="title"/>
          </p:nvPr>
        </p:nvSpPr>
        <p:spPr>
          <a:xfrm>
            <a:off x="-11760" y="20"/>
            <a:ext cx="9144000" cy="1447781"/>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Introduction</a:t>
            </a:r>
            <a:endParaRPr lang="en-US"/>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sym typeface="+mn-ea"/>
              </a:rPr>
              <a:t>Research Questions</a:t>
            </a:r>
            <a:endParaRPr lang="en-US"/>
          </a:p>
        </p:txBody>
      </p:sp>
      <p:sp>
        <p:nvSpPr>
          <p:cNvPr id="122" name="Google Shape;122;p22"/>
          <p:cNvSpPr txBox="1"/>
          <p:nvPr>
            <p:ph type="body" idx="1"/>
          </p:nvPr>
        </p:nvSpPr>
        <p:spPr>
          <a:xfrm>
            <a:off x="1" y="1295400"/>
            <a:ext cx="9132239" cy="4876800"/>
          </a:xfrm>
          <a:prstGeom prst="rect">
            <a:avLst/>
          </a:prstGeom>
          <a:noFill/>
          <a:ln>
            <a:noFill/>
          </a:ln>
        </p:spPr>
        <p:txBody>
          <a:bodyPr spcFirstLastPara="1" wrap="square" lIns="603500" tIns="365750" rIns="731500" bIns="81275" anchor="t" anchorCtr="0">
            <a:noAutofit/>
          </a:bodyPr>
          <a:p>
            <a:pPr marL="114300" lvl="0" indent="0" algn="l" rtl="0">
              <a:lnSpc>
                <a:spcPct val="100000"/>
              </a:lnSpc>
              <a:spcBef>
                <a:spcPts val="0"/>
              </a:spcBef>
              <a:spcAft>
                <a:spcPts val="0"/>
              </a:spcAft>
              <a:buSzPts val="2800"/>
              <a:buNone/>
            </a:pPr>
            <a:r>
              <a:rPr lang="en-US" sz="2600"/>
              <a:t>- Q1: Which services should company improve to avoid current customer leaving?</a:t>
            </a:r>
            <a:endParaRPr lang="en-US" sz="2600"/>
          </a:p>
          <a:p>
            <a:pPr marL="114300" lvl="0" indent="0" algn="l" rtl="0">
              <a:lnSpc>
                <a:spcPct val="100000"/>
              </a:lnSpc>
              <a:spcBef>
                <a:spcPts val="0"/>
              </a:spcBef>
              <a:spcAft>
                <a:spcPts val="0"/>
              </a:spcAft>
              <a:buSzPts val="2800"/>
              <a:buNone/>
            </a:pPr>
            <a:endParaRPr lang="en-US" sz="2600"/>
          </a:p>
          <a:p>
            <a:pPr marL="114300" lvl="0" indent="0" algn="l" rtl="0">
              <a:lnSpc>
                <a:spcPct val="100000"/>
              </a:lnSpc>
              <a:spcBef>
                <a:spcPts val="0"/>
              </a:spcBef>
              <a:spcAft>
                <a:spcPts val="0"/>
              </a:spcAft>
              <a:buSzPts val="2800"/>
              <a:buNone/>
            </a:pPr>
            <a:r>
              <a:rPr lang="en-US" sz="2600"/>
              <a:t>- Q2: What kind of services are more related to whether a customer leave?</a:t>
            </a:r>
            <a:endParaRPr lang="en-US" sz="2600"/>
          </a:p>
          <a:p>
            <a:pPr marL="114300" lvl="0" indent="0" algn="l" rtl="0">
              <a:lnSpc>
                <a:spcPct val="100000"/>
              </a:lnSpc>
              <a:spcBef>
                <a:spcPts val="0"/>
              </a:spcBef>
              <a:spcAft>
                <a:spcPts val="0"/>
              </a:spcAft>
              <a:buSzPts val="2800"/>
              <a:buNone/>
            </a:pPr>
            <a:endParaRPr lang="en-US" sz="2600"/>
          </a:p>
          <a:p>
            <a:pPr marL="114300" lvl="0" indent="0" algn="l" rtl="0">
              <a:lnSpc>
                <a:spcPct val="100000"/>
              </a:lnSpc>
              <a:spcBef>
                <a:spcPts val="0"/>
              </a:spcBef>
              <a:spcAft>
                <a:spcPts val="0"/>
              </a:spcAft>
              <a:buSzPts val="2800"/>
              <a:buNone/>
            </a:pPr>
            <a:r>
              <a:rPr lang="en-US" sz="2600"/>
              <a:t>- Q3: Who are more likely to leave and what the confidence of that predictions are?</a:t>
            </a:r>
            <a:endParaRPr lang="en-US" sz="2600"/>
          </a:p>
        </p:txBody>
      </p:sp>
      <p:pic>
        <p:nvPicPr>
          <p:cNvPr id="100" name="图片 99"/>
          <p:cNvPicPr/>
          <p:nvPr/>
        </p:nvPicPr>
        <p:blipFill>
          <a:blip r:embed="rId1" r:link="rId2"/>
          <a:srcRect l="17070" r="21219"/>
          <a:stretch>
            <a:fillRect/>
          </a:stretch>
        </p:blipFill>
        <p:spPr>
          <a:xfrm>
            <a:off x="55245" y="0"/>
            <a:ext cx="2077085" cy="1097280"/>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  </a:t>
            </a:r>
            <a:endParaRPr lang="en-US"/>
          </a:p>
        </p:txBody>
      </p:sp>
      <p:sp>
        <p:nvSpPr>
          <p:cNvPr id="2" name="文本占位符 1"/>
          <p:cNvSpPr/>
          <p:nvPr>
            <p:ph type="body" idx="1"/>
          </p:nvPr>
        </p:nvSpPr>
        <p:spPr>
          <a:xfrm>
            <a:off x="55246" y="990600"/>
            <a:ext cx="9132239" cy="4876800"/>
          </a:xfrm>
        </p:spPr>
        <p:txBody>
          <a:bodyPr/>
          <a:p>
            <a:r>
              <a:rPr lang="en-US" altLang="zh-CN" sz="1800"/>
              <a:t>Original Dataset:  33 columns and 7043 observations</a:t>
            </a:r>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p>
          <a:p>
            <a:endParaRPr lang="en-US" altLang="zh-CN" sz="1800">
              <a:sym typeface="+mn-ea"/>
            </a:endParaRPr>
          </a:p>
          <a:p>
            <a:r>
              <a:rPr lang="en-US" altLang="zh-CN" sz="1800">
                <a:sym typeface="+mn-ea"/>
              </a:rPr>
              <a:t>Cleaned Dataset: 20 features, 1 label and 7032 observations</a:t>
            </a:r>
            <a:endParaRPr lang="en-US" altLang="zh-CN" sz="1800"/>
          </a:p>
          <a:p>
            <a:pPr algn="l"/>
            <a:r>
              <a:rPr lang="en-US" altLang="zh-CN" sz="1800">
                <a:sym typeface="+mn-ea"/>
              </a:rPr>
              <a:t>(Dropna, Drop columns, Label Encoding Cat, MinMax Scaler Numeric)</a:t>
            </a:r>
            <a:endParaRPr lang="en-US" altLang="zh-CN" sz="1800"/>
          </a:p>
          <a:p>
            <a:pPr algn="l"/>
            <a:endParaRPr lang="en-US" altLang="zh-CN" sz="1800"/>
          </a:p>
          <a:p>
            <a:endParaRPr lang="en-US" altLang="zh-CN" sz="1800"/>
          </a:p>
          <a:p>
            <a:endParaRPr lang="en-US" altLang="zh-CN"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sp>
        <p:nvSpPr>
          <p:cNvPr id="3" name="Google Shape;128;p23"/>
          <p:cNvSpPr txBox="1"/>
          <p:nvPr/>
        </p:nvSpPr>
        <p:spPr>
          <a:xfrm>
            <a:off x="115240" y="127020"/>
            <a:ext cx="9144000" cy="1447800"/>
          </a:xfrm>
          <a:prstGeom prst="rect">
            <a:avLst/>
          </a:prstGeom>
          <a:noFill/>
          <a:ln>
            <a:noFill/>
          </a:ln>
        </p:spPr>
        <p:txBody>
          <a:bodyPr wrap="square" lIns="731500" tIns="731500" rIns="731500" bIns="81275"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panose="020B0604020202020204"/>
              <a:buNone/>
              <a:defRPr sz="4000" b="0" i="0" u="none" strike="noStrike" cap="none">
                <a:solidFill>
                  <a:srgbClr val="002142"/>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lnSpc>
                <a:spcPct val="90000"/>
              </a:lnSpc>
              <a:spcBef>
                <a:spcPts val="0"/>
              </a:spcBef>
              <a:spcAft>
                <a:spcPts val="0"/>
              </a:spcAft>
              <a:buClr>
                <a:srgbClr val="000000"/>
              </a:buClr>
              <a:buSzPts val="1400"/>
              <a:buFont typeface="Arial" panose="020B0604020202020204"/>
              <a:buNone/>
              <a:defRPr sz="4800" b="0" i="0" u="none" strike="noStrike" cap="none">
                <a:solidFill>
                  <a:srgbClr val="595959"/>
                </a:solidFill>
                <a:latin typeface="Palatino Linotype" panose="02040502050505030304"/>
                <a:ea typeface="Palatino Linotype" panose="02040502050505030304"/>
                <a:cs typeface="Palatino Linotype" panose="02040502050505030304"/>
                <a:sym typeface="Palatino Linotype" panose="02040502050505030304"/>
              </a:defRPr>
            </a:lvl9pPr>
          </a:lstStyle>
          <a:p>
            <a:pPr marL="0" lvl="0" indent="0" algn="ctr" rtl="0">
              <a:lnSpc>
                <a:spcPct val="90000"/>
              </a:lnSpc>
              <a:spcBef>
                <a:spcPts val="0"/>
              </a:spcBef>
              <a:spcAft>
                <a:spcPts val="0"/>
              </a:spcAft>
              <a:buNone/>
            </a:pPr>
            <a:r>
              <a:rPr lang="en-US">
                <a:sym typeface="+mn-ea"/>
              </a:rPr>
              <a:t>Data Preprocessing</a:t>
            </a:r>
            <a:endParaRPr lang="en-US"/>
          </a:p>
        </p:txBody>
      </p:sp>
      <p:pic>
        <p:nvPicPr>
          <p:cNvPr id="7" name="图片 6"/>
          <p:cNvPicPr>
            <a:picLocks noChangeAspect="1"/>
          </p:cNvPicPr>
          <p:nvPr/>
        </p:nvPicPr>
        <p:blipFill>
          <a:blip r:embed="rId3"/>
          <a:stretch>
            <a:fillRect/>
          </a:stretch>
        </p:blipFill>
        <p:spPr>
          <a:xfrm>
            <a:off x="198120" y="1670050"/>
            <a:ext cx="8747760" cy="1794510"/>
          </a:xfrm>
          <a:prstGeom prst="rect">
            <a:avLst/>
          </a:prstGeom>
        </p:spPr>
      </p:pic>
      <p:pic>
        <p:nvPicPr>
          <p:cNvPr id="8" name="图片 7"/>
          <p:cNvPicPr>
            <a:picLocks noChangeAspect="1"/>
          </p:cNvPicPr>
          <p:nvPr/>
        </p:nvPicPr>
        <p:blipFill>
          <a:blip r:embed="rId4"/>
          <a:stretch>
            <a:fillRect/>
          </a:stretch>
        </p:blipFill>
        <p:spPr>
          <a:xfrm>
            <a:off x="55245" y="4247515"/>
            <a:ext cx="9004300" cy="120840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EDA - Label</a:t>
            </a:r>
            <a:endParaRPr lang="en-US"/>
          </a:p>
        </p:txBody>
      </p:sp>
      <p:sp>
        <p:nvSpPr>
          <p:cNvPr id="2" name="文本占位符 1"/>
          <p:cNvSpPr/>
          <p:nvPr>
            <p:ph type="body" idx="1"/>
          </p:nvPr>
        </p:nvSpPr>
        <p:spPr/>
        <p:txBody>
          <a:bodyPr/>
          <a:p>
            <a:endParaRPr lang="zh-CN" altLang="en-US"/>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4" name="图片 3"/>
          <p:cNvPicPr>
            <a:picLocks noChangeAspect="1"/>
          </p:cNvPicPr>
          <p:nvPr/>
        </p:nvPicPr>
        <p:blipFill>
          <a:blip r:embed="rId3"/>
          <a:stretch>
            <a:fillRect/>
          </a:stretch>
        </p:blipFill>
        <p:spPr>
          <a:xfrm>
            <a:off x="883920" y="4265930"/>
            <a:ext cx="3750945" cy="978535"/>
          </a:xfrm>
          <a:prstGeom prst="rect">
            <a:avLst/>
          </a:prstGeom>
        </p:spPr>
      </p:pic>
      <p:pic>
        <p:nvPicPr>
          <p:cNvPr id="3" name="图片 2"/>
          <p:cNvPicPr>
            <a:picLocks noChangeAspect="1"/>
          </p:cNvPicPr>
          <p:nvPr/>
        </p:nvPicPr>
        <p:blipFill>
          <a:blip r:embed="rId4"/>
          <a:stretch>
            <a:fillRect/>
          </a:stretch>
        </p:blipFill>
        <p:spPr>
          <a:xfrm>
            <a:off x="883920" y="1365250"/>
            <a:ext cx="4271010" cy="243522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     EDA - Catogorial Data</a:t>
            </a:r>
            <a:endParaRPr lang="en-US"/>
          </a:p>
        </p:txBody>
      </p:sp>
      <p:sp>
        <p:nvSpPr>
          <p:cNvPr id="2" name="文本占位符 1"/>
          <p:cNvSpPr/>
          <p:nvPr>
            <p:ph type="body" idx="1"/>
          </p:nvPr>
        </p:nvSpPr>
        <p:spPr>
          <a:xfrm>
            <a:off x="-12065" y="3389630"/>
            <a:ext cx="9131935" cy="2755265"/>
          </a:xfrm>
        </p:spPr>
        <p:txBody>
          <a:bodyPr/>
          <a:p>
            <a:pPr marL="228600" indent="0"/>
            <a:r>
              <a:rPr lang="zh-CN" altLang="en-US" sz="1800" i="1"/>
              <a:t>Demographic_group：</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Equal distribution in Gender, and almost equal in Partner</a:t>
            </a:r>
            <a:endParaRPr lang="zh-CN" altLang="en-US" sz="1800"/>
          </a:p>
          <a:p>
            <a:r>
              <a:rPr lang="zh-CN" altLang="en-US" sz="1800"/>
              <a:t>Most of our customers are not Senior Citizen, only 1/6 are Senior Citizen</a:t>
            </a:r>
            <a:endParaRPr lang="zh-CN" altLang="en-US" sz="1800"/>
          </a:p>
          <a:p>
            <a:endParaRPr lang="zh-CN" altLang="en-US" sz="1800"/>
          </a:p>
          <a:p>
            <a:pPr marL="514350" indent="-285750">
              <a:buFont typeface="Arial" panose="020B0604020202020204" pitchFamily="34" charset="0"/>
              <a:buChar char="•"/>
            </a:pPr>
            <a:r>
              <a:rPr lang="zh-CN" altLang="en-US" sz="1800"/>
              <a:t>2/3 of our customers are Economic independents and 1/3 of our customers are enconomic dependent</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16" name="图片 16"/>
          <p:cNvPicPr>
            <a:picLocks noChangeAspect="1"/>
          </p:cNvPicPr>
          <p:nvPr/>
        </p:nvPicPr>
        <p:blipFill>
          <a:blip r:embed="rId3"/>
          <a:stretch>
            <a:fillRect/>
          </a:stretch>
        </p:blipFill>
        <p:spPr>
          <a:xfrm>
            <a:off x="72390" y="1351915"/>
            <a:ext cx="8995410" cy="2245360"/>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     EDA - Catogorial Data</a:t>
            </a:r>
            <a:endParaRPr lang="en-US"/>
          </a:p>
        </p:txBody>
      </p:sp>
      <p:sp>
        <p:nvSpPr>
          <p:cNvPr id="2" name="文本占位符 1"/>
          <p:cNvSpPr/>
          <p:nvPr>
            <p:ph type="body" idx="1"/>
          </p:nvPr>
        </p:nvSpPr>
        <p:spPr>
          <a:xfrm>
            <a:off x="-12065" y="4885690"/>
            <a:ext cx="9131935" cy="1616075"/>
          </a:xfrm>
        </p:spPr>
        <p:txBody>
          <a:bodyPr/>
          <a:p>
            <a:pPr marL="228600" indent="0"/>
            <a:r>
              <a:rPr lang="zh-CN" altLang="en-US" sz="1200" i="1"/>
              <a:t>Services_group</a:t>
            </a:r>
            <a:r>
              <a:rPr lang="en-US" altLang="zh-CN" sz="1200" i="1"/>
              <a:t>:</a:t>
            </a:r>
            <a:endParaRPr lang="zh-CN" altLang="en-US" sz="1200" i="1"/>
          </a:p>
          <a:p>
            <a:pPr marL="400050" indent="-171450">
              <a:buFont typeface="Arial" panose="020B0604020202020204" pitchFamily="34" charset="0"/>
              <a:buChar char="•"/>
            </a:pPr>
            <a:r>
              <a:rPr lang="zh-CN" altLang="en-US" sz="1200"/>
              <a:t>Most of our customers have used our Phone Services, among these customers, around 1/2 have Multiple Lines.</a:t>
            </a:r>
            <a:endParaRPr lang="zh-CN" altLang="en-US" sz="1200"/>
          </a:p>
          <a:p>
            <a:pPr marL="400050" indent="-171450">
              <a:buFont typeface="Arial" panose="020B0604020202020204" pitchFamily="34" charset="0"/>
              <a:buChar char="•"/>
            </a:pPr>
            <a:r>
              <a:rPr lang="zh-CN" altLang="en-US" sz="1200"/>
              <a:t>4/5 customers are using Internet Service, among these customers, around 1/</a:t>
            </a:r>
            <a:r>
              <a:rPr lang="en-US" altLang="zh-CN" sz="1200"/>
              <a:t>3</a:t>
            </a:r>
            <a:r>
              <a:rPr lang="zh-CN" altLang="en-US" sz="1200"/>
              <a:t> have Online Security</a:t>
            </a:r>
            <a:r>
              <a:rPr lang="en-US" altLang="zh-CN" sz="1200"/>
              <a:t>, </a:t>
            </a:r>
            <a:r>
              <a:rPr lang="zh-CN" altLang="en-US" sz="1200"/>
              <a:t>Tech Support, </a:t>
            </a:r>
            <a:r>
              <a:rPr lang="en-US" altLang="zh-CN" sz="1200"/>
              <a:t>around 1/2 have </a:t>
            </a:r>
            <a:r>
              <a:rPr lang="zh-CN" altLang="en-US" sz="1200"/>
              <a:t>Online Backup, Device Protection</a:t>
            </a:r>
            <a:r>
              <a:rPr lang="en-US" altLang="zh-CN" sz="1200"/>
              <a:t>, </a:t>
            </a:r>
            <a:r>
              <a:rPr lang="zh-CN" altLang="en-US" sz="1200"/>
              <a:t>Streaming TV</a:t>
            </a:r>
            <a:r>
              <a:rPr lang="en-US" altLang="zh-CN" sz="1200"/>
              <a:t> and </a:t>
            </a:r>
            <a:r>
              <a:rPr lang="zh-CN" altLang="en-US" sz="1200"/>
              <a:t>Streaming Movies.</a:t>
            </a:r>
            <a:endParaRPr lang="zh-CN" altLang="en-US" sz="12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17" name="图片 17"/>
          <p:cNvPicPr>
            <a:picLocks noChangeAspect="1"/>
          </p:cNvPicPr>
          <p:nvPr/>
        </p:nvPicPr>
        <p:blipFill>
          <a:blip r:embed="rId3"/>
          <a:stretch>
            <a:fillRect/>
          </a:stretch>
        </p:blipFill>
        <p:spPr>
          <a:xfrm>
            <a:off x="1298575" y="1273175"/>
            <a:ext cx="6142990" cy="2693035"/>
          </a:xfrm>
          <a:prstGeom prst="rect">
            <a:avLst/>
          </a:prstGeom>
          <a:noFill/>
          <a:ln>
            <a:noFill/>
          </a:ln>
        </p:spPr>
      </p:pic>
      <p:pic>
        <p:nvPicPr>
          <p:cNvPr id="18" name="图片 18"/>
          <p:cNvPicPr>
            <a:picLocks noChangeAspect="1"/>
          </p:cNvPicPr>
          <p:nvPr/>
        </p:nvPicPr>
        <p:blipFill>
          <a:blip r:embed="rId4"/>
          <a:stretch>
            <a:fillRect/>
          </a:stretch>
        </p:blipFill>
        <p:spPr>
          <a:xfrm>
            <a:off x="1259840" y="3966210"/>
            <a:ext cx="6181725" cy="134302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1760" y="20"/>
            <a:ext cx="9144000" cy="1447800"/>
          </a:xfrm>
          <a:prstGeom prst="rect">
            <a:avLst/>
          </a:prstGeom>
          <a:noFill/>
          <a:ln>
            <a:noFill/>
          </a:ln>
        </p:spPr>
        <p:txBody>
          <a:bodyPr spcFirstLastPara="1" wrap="square" lIns="731500" tIns="731500" rIns="731500" bIns="81275" anchor="t" anchorCtr="0">
            <a:normAutofit/>
          </a:bodyPr>
          <a:lstStyle/>
          <a:p>
            <a:pPr marL="0" lvl="0" indent="0" algn="ctr" rtl="0">
              <a:lnSpc>
                <a:spcPct val="90000"/>
              </a:lnSpc>
              <a:spcBef>
                <a:spcPts val="0"/>
              </a:spcBef>
              <a:spcAft>
                <a:spcPts val="0"/>
              </a:spcAft>
              <a:buNone/>
            </a:pPr>
            <a:r>
              <a:rPr lang="en-US"/>
              <a:t>     EDA - Catogorial Data</a:t>
            </a:r>
            <a:endParaRPr lang="en-US"/>
          </a:p>
        </p:txBody>
      </p:sp>
      <p:sp>
        <p:nvSpPr>
          <p:cNvPr id="2" name="文本占位符 1"/>
          <p:cNvSpPr/>
          <p:nvPr>
            <p:ph type="body" idx="1"/>
          </p:nvPr>
        </p:nvSpPr>
        <p:spPr>
          <a:xfrm>
            <a:off x="-12065" y="3389630"/>
            <a:ext cx="9131935" cy="2755265"/>
          </a:xfrm>
        </p:spPr>
        <p:txBody>
          <a:bodyPr/>
          <a:p>
            <a:pPr marL="228600" indent="0"/>
            <a:r>
              <a:rPr lang="zh-CN" altLang="en-US" sz="1800" i="1"/>
              <a:t>Customer_account_group：</a:t>
            </a:r>
            <a:endParaRPr lang="zh-CN" altLang="en-US" sz="1800" i="1"/>
          </a:p>
          <a:p>
            <a:pPr marL="228600" indent="0"/>
            <a:endParaRPr lang="zh-CN" altLang="en-US" sz="1800"/>
          </a:p>
          <a:p>
            <a:pPr marL="514350" indent="-285750">
              <a:buFont typeface="Arial" panose="020B0604020202020204" pitchFamily="34" charset="0"/>
              <a:buChar char="•"/>
            </a:pPr>
            <a:r>
              <a:rPr lang="zh-CN" altLang="en-US" sz="1800"/>
              <a:t>Around 1/2 customers signed month-to-month Contract with us.</a:t>
            </a:r>
            <a:endParaRPr lang="zh-CN" altLang="en-US" sz="1800"/>
          </a:p>
          <a:p>
            <a:pPr marL="514350" indent="-285750">
              <a:buFont typeface="Arial" panose="020B0604020202020204" pitchFamily="34" charset="0"/>
              <a:buChar char="•"/>
            </a:pPr>
            <a:r>
              <a:rPr lang="zh-CN" altLang="en-US" sz="1800"/>
              <a:t>More customers are using Paperless Billing.</a:t>
            </a:r>
            <a:endParaRPr lang="zh-CN" altLang="en-US" sz="1800"/>
          </a:p>
          <a:p>
            <a:pPr marL="514350" indent="-285750">
              <a:buFont typeface="Arial" panose="020B0604020202020204" pitchFamily="34" charset="0"/>
              <a:buChar char="•"/>
            </a:pPr>
            <a:r>
              <a:rPr lang="zh-CN" altLang="en-US" sz="1800"/>
              <a:t>More customers are going to pay with Electronic check.</a:t>
            </a:r>
            <a:endParaRPr lang="zh-CN" altLang="en-US" sz="1800"/>
          </a:p>
        </p:txBody>
      </p:sp>
      <p:pic>
        <p:nvPicPr>
          <p:cNvPr id="100" name="图片 99"/>
          <p:cNvPicPr/>
          <p:nvPr/>
        </p:nvPicPr>
        <p:blipFill>
          <a:blip r:embed="rId1" r:link="rId2"/>
          <a:srcRect l="17070" r="21219"/>
          <a:stretch>
            <a:fillRect/>
          </a:stretch>
        </p:blipFill>
        <p:spPr>
          <a:xfrm>
            <a:off x="55245" y="0"/>
            <a:ext cx="2313940" cy="1097280"/>
          </a:xfrm>
          <a:prstGeom prst="rect">
            <a:avLst/>
          </a:prstGeom>
          <a:noFill/>
          <a:ln w="9525">
            <a:noFill/>
          </a:ln>
        </p:spPr>
      </p:pic>
      <p:pic>
        <p:nvPicPr>
          <p:cNvPr id="19" name="图片 19"/>
          <p:cNvPicPr>
            <a:picLocks noChangeAspect="1"/>
          </p:cNvPicPr>
          <p:nvPr/>
        </p:nvPicPr>
        <p:blipFill>
          <a:blip r:embed="rId3"/>
          <a:stretch>
            <a:fillRect/>
          </a:stretch>
        </p:blipFill>
        <p:spPr>
          <a:xfrm>
            <a:off x="223520" y="1447800"/>
            <a:ext cx="8660765" cy="212534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Katz">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6105</Words>
  <Application>WPS 演示</Application>
  <PresentationFormat/>
  <Paragraphs>180</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Arial</vt:lpstr>
      <vt:lpstr>Helvetica Neue</vt:lpstr>
      <vt:lpstr>Palatino Linotype</vt:lpstr>
      <vt:lpstr>Helvetica Neue Light</vt:lpstr>
      <vt:lpstr>Noto Sans Symbols</vt:lpstr>
      <vt:lpstr>Segoe Print</vt:lpstr>
      <vt:lpstr>Microsoft YaHei</vt:lpstr>
      <vt:lpstr>Arial Unicode MS</vt:lpstr>
      <vt:lpstr>Katz</vt:lpstr>
      <vt:lpstr>Final Project - Customer Churn Analysis and Prediction </vt:lpstr>
      <vt:lpstr>Agenda</vt:lpstr>
      <vt:lpstr>Introduction</vt:lpstr>
      <vt:lpstr>Research Questions</vt:lpstr>
      <vt:lpstr>  </vt:lpstr>
      <vt:lpstr>EDA - Label</vt:lpstr>
      <vt:lpstr>     EDA - Catogorial Data</vt:lpstr>
      <vt:lpstr>     EDA - Catogorial Data</vt:lpstr>
      <vt:lpstr>     EDA - Catogorial Data</vt:lpstr>
      <vt:lpstr>     Catogorial Data vs Churn</vt:lpstr>
      <vt:lpstr>     Catogorial Data vs Churn</vt:lpstr>
      <vt:lpstr>     Catogorial Data vs Churn</vt:lpstr>
      <vt:lpstr>     Catogorial Data vs Churn</vt:lpstr>
      <vt:lpstr>Q1. Which services should company improve to avoid current customer leaving?</vt:lpstr>
      <vt:lpstr>     Numerical Data vs Churn</vt:lpstr>
      <vt:lpstr> Q2.  What kind of services are more related to whether a customer leave?</vt:lpstr>
      <vt:lpstr>Building Model</vt:lpstr>
      <vt:lpstr>Building Model</vt:lpstr>
      <vt:lpstr>Building Model</vt:lpstr>
      <vt:lpstr>Q3. Who are more likely to leave and what’re the confidence of that predictions?</vt:lpstr>
      <vt:lpstr>Conclusion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 - Telco Customer Churn Analysis and Prediction </dc:title>
  <dc:creator/>
  <cp:lastModifiedBy> 小样小样</cp:lastModifiedBy>
  <cp:revision>17</cp:revision>
  <dcterms:created xsi:type="dcterms:W3CDTF">2021-07-15T22:00:00Z</dcterms:created>
  <dcterms:modified xsi:type="dcterms:W3CDTF">2021-08-10T00:14:01Z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6F5FB7F0E99A48DFB3D005E3286E9BE5</vt:lpwstr>
  </property>
  <property fmtid="{D5CDD505-2E9C-101B-9397-08002B2CF9AE}" pid="3" name="KSOProductBuildVer">
    <vt:lpwstr>2052-11.1.0.10700</vt:lpwstr>
  </property>
</Properties>
</file>